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257" r:id="rId4"/>
    <p:sldId id="258" r:id="rId5"/>
    <p:sldId id="259" r:id="rId6"/>
    <p:sldId id="287" r:id="rId7"/>
    <p:sldId id="286" r:id="rId8"/>
    <p:sldId id="265" r:id="rId9"/>
    <p:sldId id="274" r:id="rId10"/>
    <p:sldId id="285" r:id="rId11"/>
    <p:sldId id="275" r:id="rId12"/>
    <p:sldId id="268" r:id="rId13"/>
    <p:sldId id="261" r:id="rId14"/>
    <p:sldId id="288" r:id="rId15"/>
    <p:sldId id="289" r:id="rId16"/>
    <p:sldId id="264" r:id="rId17"/>
    <p:sldId id="273" r:id="rId18"/>
    <p:sldId id="276" r:id="rId19"/>
    <p:sldId id="277" r:id="rId20"/>
    <p:sldId id="280" r:id="rId21"/>
    <p:sldId id="278" r:id="rId22"/>
    <p:sldId id="281" r:id="rId23"/>
    <p:sldId id="284" r:id="rId24"/>
    <p:sldId id="290" r:id="rId25"/>
  </p:sldIdLst>
  <p:sldSz cx="9144000" cy="6858000" type="screen4x3"/>
  <p:notesSz cx="6858000" cy="9144000"/>
  <p:photoAlbum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49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9FBEB-CF10-447C-B93C-6A440337D3A6}" type="datetimeFigureOut">
              <a:rPr lang="hr-HR" smtClean="0"/>
              <a:pPr/>
              <a:t>24.9.2020.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61271-BCC7-493F-B35F-23DD3C0C932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220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A34-B10C-434B-BB01-822024C779FB}" type="datetimeFigureOut">
              <a:rPr lang="hr-HR" smtClean="0"/>
              <a:pPr/>
              <a:t>24.9.2020.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80AA-BDDF-4E2B-8404-5954DF8051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A34-B10C-434B-BB01-822024C779FB}" type="datetimeFigureOut">
              <a:rPr lang="hr-HR" smtClean="0"/>
              <a:pPr/>
              <a:t>24.9.2020.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80AA-BDDF-4E2B-8404-5954DF8051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A34-B10C-434B-BB01-822024C779FB}" type="datetimeFigureOut">
              <a:rPr lang="hr-HR" smtClean="0"/>
              <a:pPr/>
              <a:t>24.9.2020.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80AA-BDDF-4E2B-8404-5954DF8051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A34-B10C-434B-BB01-822024C779FB}" type="datetimeFigureOut">
              <a:rPr lang="hr-HR" smtClean="0"/>
              <a:pPr/>
              <a:t>24.9.2020.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80AA-BDDF-4E2B-8404-5954DF8051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A34-B10C-434B-BB01-822024C779FB}" type="datetimeFigureOut">
              <a:rPr lang="hr-HR" smtClean="0"/>
              <a:pPr/>
              <a:t>24.9.2020.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80AA-BDDF-4E2B-8404-5954DF8051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A34-B10C-434B-BB01-822024C779FB}" type="datetimeFigureOut">
              <a:rPr lang="hr-HR" smtClean="0"/>
              <a:pPr/>
              <a:t>24.9.2020.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80AA-BDDF-4E2B-8404-5954DF8051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A34-B10C-434B-BB01-822024C779FB}" type="datetimeFigureOut">
              <a:rPr lang="hr-HR" smtClean="0"/>
              <a:pPr/>
              <a:t>24.9.2020.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80AA-BDDF-4E2B-8404-5954DF8051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A34-B10C-434B-BB01-822024C779FB}" type="datetimeFigureOut">
              <a:rPr lang="hr-HR" smtClean="0"/>
              <a:pPr/>
              <a:t>24.9.2020.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80AA-BDDF-4E2B-8404-5954DF8051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A34-B10C-434B-BB01-822024C779FB}" type="datetimeFigureOut">
              <a:rPr lang="hr-HR" smtClean="0"/>
              <a:pPr/>
              <a:t>24.9.2020.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80AA-BDDF-4E2B-8404-5954DF8051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A34-B10C-434B-BB01-822024C779FB}" type="datetimeFigureOut">
              <a:rPr lang="hr-HR" smtClean="0"/>
              <a:pPr/>
              <a:t>24.9.2020.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80AA-BDDF-4E2B-8404-5954DF8051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A34-B10C-434B-BB01-822024C779FB}" type="datetimeFigureOut">
              <a:rPr lang="hr-HR" smtClean="0"/>
              <a:pPr/>
              <a:t>24.9.2020.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80AA-BDDF-4E2B-8404-5954DF8051D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7AA34-B10C-434B-BB01-822024C779FB}" type="datetimeFigureOut">
              <a:rPr lang="hr-HR" smtClean="0"/>
              <a:pPr/>
              <a:t>24.9.2020.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880AA-BDDF-4E2B-8404-5954DF8051D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imeo.com/309544195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09523300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vimeo.com/30954590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imeo.com/309550709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94879"/>
            <a:ext cx="7772400" cy="1470025"/>
          </a:xfrm>
        </p:spPr>
        <p:txBody>
          <a:bodyPr/>
          <a:lstStyle/>
          <a:p>
            <a:br>
              <a:rPr lang="hr-HR" dirty="0"/>
            </a:br>
            <a:r>
              <a:rPr lang="hr-HR" dirty="0" err="1"/>
              <a:t>Bees</a:t>
            </a:r>
            <a:r>
              <a:rPr lang="hr-HR" dirty="0"/>
              <a:t> </a:t>
            </a:r>
            <a:r>
              <a:rPr lang="hr-HR" dirty="0" err="1"/>
              <a:t>anatomy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/>
          <a:lstStyle/>
          <a:p>
            <a:endParaRPr lang="hr-HR" dirty="0"/>
          </a:p>
          <a:p>
            <a:r>
              <a:rPr lang="hr-HR" b="1" dirty="0">
                <a:solidFill>
                  <a:schemeClr val="tx1"/>
                </a:solidFill>
              </a:rPr>
              <a:t>Secondary school Bedekovcina</a:t>
            </a:r>
          </a:p>
          <a:p>
            <a:r>
              <a:rPr lang="hr-HR" b="1" dirty="0">
                <a:solidFill>
                  <a:schemeClr val="tx1"/>
                </a:solidFill>
              </a:rPr>
              <a:t>Croatia</a:t>
            </a:r>
          </a:p>
        </p:txBody>
      </p:sp>
      <p:pic>
        <p:nvPicPr>
          <p:cNvPr id="6148" name="Picture 4" descr="Slikovni rezultat za bees abdo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7798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rasmus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0648"/>
            <a:ext cx="2869107" cy="819537"/>
          </a:xfrm>
          <a:prstGeom prst="rect">
            <a:avLst/>
          </a:prstGeom>
          <a:noFill/>
        </p:spPr>
      </p:pic>
      <p:pic>
        <p:nvPicPr>
          <p:cNvPr id="6" name="Picture 2" descr="Fotografija Beecom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360" y="260648"/>
            <a:ext cx="1448689" cy="1636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042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54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err="1"/>
              <a:t>Internal</a:t>
            </a:r>
            <a:r>
              <a:rPr lang="hr-HR" b="1" dirty="0"/>
              <a:t> </a:t>
            </a:r>
            <a:r>
              <a:rPr lang="hr-HR" b="1" dirty="0" err="1"/>
              <a:t>organs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The main internal organs in the head are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the brain a collection of about 950,000 neurons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Blip>
                <a:blip r:embed="rId2"/>
              </a:buBlip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subesophageal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ganglion, the main component of the nervous system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The brain has a large area for receiving inputs from the two compound eyes, called optic lobes. The next largest input are from the antenna (antenna lobes).</a:t>
            </a:r>
            <a:endParaRPr lang="hr-H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49" y="1988840"/>
            <a:ext cx="4242505" cy="28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1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a typeface="Calibri"/>
                <a:cs typeface="Times New Roman"/>
              </a:rPr>
              <a:t>Antenna(e)</a:t>
            </a:r>
            <a:r>
              <a:rPr lang="en-GB" dirty="0">
                <a:ea typeface="Calibri"/>
                <a:cs typeface="Times New Roman"/>
              </a:rPr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200" dirty="0">
                <a:latin typeface="Arial" pitchFamily="34" charset="0"/>
                <a:ea typeface="Calibri"/>
                <a:cs typeface="Arial" pitchFamily="34" charset="0"/>
              </a:rPr>
              <a:t>Because honey bees live inside tree cavities (natural)</a:t>
            </a:r>
            <a:r>
              <a:rPr lang="hr-HR" sz="22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GB" sz="2200" dirty="0">
                <a:latin typeface="Arial" pitchFamily="34" charset="0"/>
                <a:ea typeface="Calibri"/>
                <a:cs typeface="Arial" pitchFamily="34" charset="0"/>
              </a:rPr>
              <a:t>or hives (man-made), smell and</a:t>
            </a:r>
            <a:r>
              <a:rPr lang="hr-HR" sz="22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GB" sz="2200" dirty="0">
                <a:latin typeface="Arial" pitchFamily="34" charset="0"/>
                <a:ea typeface="Calibri"/>
                <a:cs typeface="Arial" pitchFamily="34" charset="0"/>
              </a:rPr>
              <a:t>touch are more important for them than visual when inside the colony.</a:t>
            </a:r>
            <a:endParaRPr lang="hr-H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oney bee antenna with its three segments labe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5908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611560" y="2852936"/>
            <a:ext cx="58326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hr-HR" sz="2200" dirty="0">
                <a:latin typeface="Arial" pitchFamily="34" charset="0"/>
                <a:ea typeface="Calibri"/>
                <a:cs typeface="Arial" pitchFamily="34" charset="0"/>
              </a:rPr>
              <a:t>T</a:t>
            </a:r>
            <a:r>
              <a:rPr lang="en-US" sz="2200" dirty="0">
                <a:latin typeface="Arial" pitchFamily="34" charset="0"/>
                <a:ea typeface="Calibri"/>
                <a:cs typeface="Arial" pitchFamily="34" charset="0"/>
              </a:rPr>
              <a:t>he honey bee antennae (one on each side) house thousands of sensory organs, some are specialized for touch (mechanoreceptors), some for smell (odor receptors), and others for taste (gustatory receptors).</a:t>
            </a:r>
            <a:endParaRPr lang="hr-HR" sz="22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4100" name="Picture 4" descr="Slikovni rezultat za honey bee antenn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5"/>
          <a:stretch/>
        </p:blipFill>
        <p:spPr bwMode="auto">
          <a:xfrm>
            <a:off x="1691680" y="5130371"/>
            <a:ext cx="3895737" cy="174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err="1">
                <a:ea typeface="Calibri"/>
                <a:cs typeface="Times New Roman"/>
              </a:rPr>
              <a:t>Thorax</a:t>
            </a:r>
            <a:endParaRPr lang="hr-HR" b="1" dirty="0"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7632848" cy="1368152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The thorax is the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center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for locomotion and has three segments, each with a pair of spiracles for letting in air. 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Bees have 2 pairs of wings and three pairs of legs. 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sz="2600" dirty="0"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  <p:pic>
        <p:nvPicPr>
          <p:cNvPr id="1026" name="Picture 2" descr="C:\Users\Daniel\Desktop\BEECOME\apis melif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7056784" cy="3255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b="1" dirty="0"/>
            </a:br>
            <a:r>
              <a:rPr lang="en-GB" b="1" dirty="0"/>
              <a:t>Bees have </a:t>
            </a:r>
            <a:r>
              <a:rPr lang="hr-HR" b="1" dirty="0"/>
              <a:t>3</a:t>
            </a:r>
            <a:r>
              <a:rPr lang="en-GB" b="1" dirty="0"/>
              <a:t> pairs</a:t>
            </a:r>
            <a:r>
              <a:rPr lang="hr-HR" b="1" dirty="0"/>
              <a:t> legs</a:t>
            </a:r>
            <a:br>
              <a:rPr lang="hr-HR" dirty="0"/>
            </a:b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1. Forelegs -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Legs closest to the head.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r-HR" sz="2200" dirty="0">
                <a:latin typeface="Arial" pitchFamily="34" charset="0"/>
                <a:cs typeface="Arial" pitchFamily="34" charset="0"/>
              </a:rPr>
              <a:t>Antennae cleaners -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Notches filled with stiff hairs that help bees clean their antennae. There is one on each foreleg.</a:t>
            </a:r>
            <a:endParaRPr lang="hr-HR" sz="2200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2. Middle legs -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Leg located between the foreleg and hind leg.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lvl="2"/>
            <a:endParaRPr lang="hr-HR" dirty="0"/>
          </a:p>
        </p:txBody>
      </p:sp>
      <p:pic>
        <p:nvPicPr>
          <p:cNvPr id="2050" name="Picture 2" descr="C:\Users\Daniel\Desktop\BEECOME\a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581128"/>
            <a:ext cx="2857500" cy="1600200"/>
          </a:xfrm>
          <a:prstGeom prst="rect">
            <a:avLst/>
          </a:prstGeom>
          <a:noFill/>
        </p:spPr>
      </p:pic>
      <p:pic>
        <p:nvPicPr>
          <p:cNvPr id="8" name="Picture 2" descr="F:\bee projekt\Antenna-Cleaner1.jpg"/>
          <p:cNvPicPr>
            <a:picLocks noChangeAspect="1" noChangeArrowheads="1"/>
          </p:cNvPicPr>
          <p:nvPr/>
        </p:nvPicPr>
        <p:blipFill rotWithShape="1">
          <a:blip r:embed="rId3" cstate="print"/>
          <a:srcRect b="2786"/>
          <a:stretch/>
        </p:blipFill>
        <p:spPr bwMode="auto">
          <a:xfrm>
            <a:off x="5292080" y="4077072"/>
            <a:ext cx="3508053" cy="2445321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3707904" y="5517232"/>
            <a:ext cx="172819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       3. Hind legs -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Legs farthest from the head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981075" indent="0"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In workers, these legs have a unique set of tools used to collect and carry pollen called the press, brush, and auricle.</a:t>
            </a:r>
            <a:endParaRPr lang="hr-HR" sz="2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dirty="0"/>
              <a:t>  </a:t>
            </a:r>
          </a:p>
        </p:txBody>
      </p:sp>
      <p:pic>
        <p:nvPicPr>
          <p:cNvPr id="5" name="Picture 3" descr="F:\bee projekt\pollen-basket_and_br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988841"/>
            <a:ext cx="3744415" cy="2075542"/>
          </a:xfrm>
          <a:prstGeom prst="rect">
            <a:avLst/>
          </a:prstGeom>
          <a:noFill/>
        </p:spPr>
      </p:pic>
      <p:pic>
        <p:nvPicPr>
          <p:cNvPr id="7" name="Picture 5" descr="F:\bee projekt\how-to-store-pollen-a-nice-picture-of-a-honeybee-with-filled-pollen-baskets-and-a-grea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645024"/>
            <a:ext cx="482453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err="1">
                <a:ea typeface="Calibri"/>
                <a:cs typeface="Times New Roman"/>
              </a:rPr>
              <a:t>Wings</a:t>
            </a:r>
            <a:endParaRPr lang="hr-HR" b="1" dirty="0"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69314"/>
            <a:ext cx="4392488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The front wings are larger than the hind wings and the two are synchronized in flight with a row of wing hooks (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humuli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, singular: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humulus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) on the hind wing that would hitch into a fold on the rear edge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of the front wing.</a:t>
            </a:r>
            <a:endParaRPr lang="hr-HR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074" name="Picture 2" descr="C:\Users\Daniel\Desktop\BEECOME\pc48delinja-krila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b="20120"/>
          <a:stretch/>
        </p:blipFill>
        <p:spPr bwMode="auto">
          <a:xfrm>
            <a:off x="683568" y="4437113"/>
            <a:ext cx="4038600" cy="2420888"/>
          </a:xfrm>
          <a:prstGeom prst="rect">
            <a:avLst/>
          </a:prstGeom>
          <a:noFill/>
        </p:spPr>
      </p:pic>
      <p:pic>
        <p:nvPicPr>
          <p:cNvPr id="3075" name="Picture 3" descr="F:\bee projekt\bee-wing-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68760"/>
            <a:ext cx="3954016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ABDOMEN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en-GB" sz="2200" dirty="0">
                <a:latin typeface="Arial" pitchFamily="34" charset="0"/>
                <a:cs typeface="Arial" pitchFamily="34" charset="0"/>
              </a:rPr>
              <a:t>A worker, a drone, and a queen can be distinguished by the size and shape of their abdomen.  </a:t>
            </a:r>
            <a:endParaRPr lang="hr-HR" sz="2200" dirty="0">
              <a:latin typeface="Arial" pitchFamily="34" charset="0"/>
              <a:cs typeface="Arial" pitchFamily="34" charset="0"/>
            </a:endParaRPr>
          </a:p>
          <a:p>
            <a:r>
              <a:rPr lang="en-GB" sz="2200" dirty="0">
                <a:latin typeface="Arial" pitchFamily="34" charset="0"/>
                <a:cs typeface="Arial" pitchFamily="34" charset="0"/>
              </a:rPr>
              <a:t>Worker’s abdomen is small, queen’s is roundish and wide, while a drone has the biggest, long abdomen</a:t>
            </a:r>
            <a:r>
              <a:rPr lang="en-GB" dirty="0"/>
              <a:t>.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grpSp>
        <p:nvGrpSpPr>
          <p:cNvPr id="5" name="Grupa 4"/>
          <p:cNvGrpSpPr/>
          <p:nvPr/>
        </p:nvGrpSpPr>
        <p:grpSpPr>
          <a:xfrm>
            <a:off x="1907704" y="2636912"/>
            <a:ext cx="5498976" cy="3855782"/>
            <a:chOff x="1907704" y="2636912"/>
            <a:chExt cx="5498976" cy="3855782"/>
          </a:xfrm>
        </p:grpSpPr>
        <p:pic>
          <p:nvPicPr>
            <p:cNvPr id="5124" name="Picture 4" descr="Povezana slik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07704" y="3660721"/>
              <a:ext cx="5498976" cy="28319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Ravni poveznik sa strelicom 5"/>
            <p:cNvCxnSpPr/>
            <p:nvPr/>
          </p:nvCxnSpPr>
          <p:spPr>
            <a:xfrm>
              <a:off x="4600990" y="2636912"/>
              <a:ext cx="1339162" cy="17281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3252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8363272" cy="4525963"/>
          </a:xfrm>
        </p:spPr>
        <p:txBody>
          <a:bodyPr/>
          <a:lstStyle/>
          <a:p>
            <a:r>
              <a:rPr lang="hr-HR" dirty="0"/>
              <a:t>T</a:t>
            </a:r>
            <a:r>
              <a:rPr lang="en-US" dirty="0"/>
              <a:t>he abdomen has almost no appendages, but it houses nearly all of the bee's internal organs. </a:t>
            </a:r>
            <a:endParaRPr lang="hr-HR" dirty="0"/>
          </a:p>
        </p:txBody>
      </p:sp>
      <p:pic>
        <p:nvPicPr>
          <p:cNvPr id="7170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7073"/>
            <a:ext cx="792546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66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b="1" dirty="0"/>
            </a:br>
            <a:r>
              <a:rPr lang="hr-HR" sz="4900" b="1" dirty="0" err="1"/>
              <a:t>Heart</a:t>
            </a:r>
            <a:r>
              <a:rPr lang="hr-HR" sz="4900" b="1" dirty="0"/>
              <a:t> </a:t>
            </a:r>
            <a:br>
              <a:rPr lang="hr-HR" sz="4900" dirty="0"/>
            </a:br>
            <a:endParaRPr lang="hr-HR" sz="49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8435280" cy="259228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hr-HR" sz="2200" dirty="0" err="1">
                <a:latin typeface="Arial" pitchFamily="34" charset="0"/>
                <a:cs typeface="Arial" pitchFamily="34" charset="0"/>
              </a:rPr>
              <a:t>Unlike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mammals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honey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bees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insects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have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na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open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circulatory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system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meanin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their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blood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is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not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contained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within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tubes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like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veins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or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arteries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Blip>
                <a:blip r:embed="rId2"/>
              </a:buBlip>
            </a:pPr>
            <a:r>
              <a:rPr lang="hr-HR" sz="2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blood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, or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hemolymph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insects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b="1" dirty="0">
                <a:latin typeface="Arial" pitchFamily="34" charset="0"/>
                <a:cs typeface="Arial" pitchFamily="34" charset="0"/>
              </a:rPr>
              <a:t>is </a:t>
            </a:r>
            <a:r>
              <a:rPr lang="hr-HR" sz="2200" b="1" dirty="0" err="1">
                <a:latin typeface="Arial" pitchFamily="34" charset="0"/>
                <a:cs typeface="Arial" pitchFamily="34" charset="0"/>
              </a:rPr>
              <a:t>free</a:t>
            </a:r>
            <a:r>
              <a:rPr lang="hr-HR" sz="22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hr-HR" sz="2200" b="1" dirty="0" err="1">
                <a:latin typeface="Arial" pitchFamily="34" charset="0"/>
                <a:cs typeface="Arial" pitchFamily="34" charset="0"/>
              </a:rPr>
              <a:t>flowing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throughout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body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cavity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pumped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via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heart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Blip>
                <a:blip r:embed="rId2"/>
              </a:buBlip>
            </a:pPr>
            <a:r>
              <a:rPr lang="hr-HR" sz="2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heart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is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structure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red,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acts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like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a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pumping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leaky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tube to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help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move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hemolymph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throughout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body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Blip>
                <a:blip r:embed="rId2"/>
              </a:buBlip>
            </a:pPr>
            <a:endParaRPr lang="hr-HR" dirty="0"/>
          </a:p>
        </p:txBody>
      </p:sp>
      <p:pic>
        <p:nvPicPr>
          <p:cNvPr id="2050" name="Picture 2" descr="C:\Users\Daniel\Desktop\BEECOME\internal-anatomy_bee_420x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89040"/>
            <a:ext cx="5334000" cy="27089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7332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HEART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55576" y="4365104"/>
            <a:ext cx="1584176" cy="13681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ručno 8"/>
          <p:cNvSpPr/>
          <p:nvPr/>
        </p:nvSpPr>
        <p:spPr>
          <a:xfrm>
            <a:off x="2321339" y="3814417"/>
            <a:ext cx="1853096" cy="768626"/>
          </a:xfrm>
          <a:custGeom>
            <a:avLst/>
            <a:gdLst>
              <a:gd name="connsiteX0" fmla="*/ 77304 w 1853096"/>
              <a:gd name="connsiteY0" fmla="*/ 452783 h 768626"/>
              <a:gd name="connsiteX1" fmla="*/ 567635 w 1853096"/>
              <a:gd name="connsiteY1" fmla="*/ 161235 h 768626"/>
              <a:gd name="connsiteX2" fmla="*/ 1230244 w 1853096"/>
              <a:gd name="connsiteY2" fmla="*/ 15461 h 768626"/>
              <a:gd name="connsiteX3" fmla="*/ 1667565 w 1853096"/>
              <a:gd name="connsiteY3" fmla="*/ 68470 h 768626"/>
              <a:gd name="connsiteX4" fmla="*/ 1853096 w 1853096"/>
              <a:gd name="connsiteY4" fmla="*/ 386522 h 768626"/>
              <a:gd name="connsiteX5" fmla="*/ 1667565 w 1853096"/>
              <a:gd name="connsiteY5" fmla="*/ 519044 h 768626"/>
              <a:gd name="connsiteX6" fmla="*/ 1376018 w 1853096"/>
              <a:gd name="connsiteY6" fmla="*/ 399774 h 768626"/>
              <a:gd name="connsiteX7" fmla="*/ 845931 w 1853096"/>
              <a:gd name="connsiteY7" fmla="*/ 373270 h 768626"/>
              <a:gd name="connsiteX8" fmla="*/ 527878 w 1853096"/>
              <a:gd name="connsiteY8" fmla="*/ 545548 h 768626"/>
              <a:gd name="connsiteX9" fmla="*/ 223078 w 1853096"/>
              <a:gd name="connsiteY9" fmla="*/ 717826 h 768626"/>
              <a:gd name="connsiteX10" fmla="*/ 103809 w 1853096"/>
              <a:gd name="connsiteY10" fmla="*/ 717826 h 768626"/>
              <a:gd name="connsiteX11" fmla="*/ 77304 w 1853096"/>
              <a:gd name="connsiteY11" fmla="*/ 452783 h 76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3096" h="768626">
                <a:moveTo>
                  <a:pt x="77304" y="452783"/>
                </a:moveTo>
                <a:cubicBezTo>
                  <a:pt x="154608" y="360018"/>
                  <a:pt x="375478" y="234122"/>
                  <a:pt x="567635" y="161235"/>
                </a:cubicBezTo>
                <a:cubicBezTo>
                  <a:pt x="759792" y="88348"/>
                  <a:pt x="1046922" y="30922"/>
                  <a:pt x="1230244" y="15461"/>
                </a:cubicBezTo>
                <a:cubicBezTo>
                  <a:pt x="1413566" y="0"/>
                  <a:pt x="1563756" y="6627"/>
                  <a:pt x="1667565" y="68470"/>
                </a:cubicBezTo>
                <a:cubicBezTo>
                  <a:pt x="1771374" y="130313"/>
                  <a:pt x="1853096" y="311426"/>
                  <a:pt x="1853096" y="386522"/>
                </a:cubicBezTo>
                <a:cubicBezTo>
                  <a:pt x="1853096" y="461618"/>
                  <a:pt x="1747078" y="516835"/>
                  <a:pt x="1667565" y="519044"/>
                </a:cubicBezTo>
                <a:cubicBezTo>
                  <a:pt x="1588052" y="521253"/>
                  <a:pt x="1512957" y="424070"/>
                  <a:pt x="1376018" y="399774"/>
                </a:cubicBezTo>
                <a:cubicBezTo>
                  <a:pt x="1239079" y="375478"/>
                  <a:pt x="987288" y="348974"/>
                  <a:pt x="845931" y="373270"/>
                </a:cubicBezTo>
                <a:cubicBezTo>
                  <a:pt x="704574" y="397566"/>
                  <a:pt x="631687" y="488122"/>
                  <a:pt x="527878" y="545548"/>
                </a:cubicBezTo>
                <a:cubicBezTo>
                  <a:pt x="424069" y="602974"/>
                  <a:pt x="293756" y="689113"/>
                  <a:pt x="223078" y="717826"/>
                </a:cubicBezTo>
                <a:cubicBezTo>
                  <a:pt x="152400" y="746539"/>
                  <a:pt x="130313" y="768626"/>
                  <a:pt x="103809" y="717826"/>
                </a:cubicBezTo>
                <a:cubicBezTo>
                  <a:pt x="77305" y="667026"/>
                  <a:pt x="0" y="545548"/>
                  <a:pt x="77304" y="452783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93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Honey bees are insects and have five characteristics that are common to most insects.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They have a hard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outer shell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called an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exoskeleton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.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They have three main body parts: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head, thorax, and abdomen.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They have a pair of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antennae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that are attached to their head.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They have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three pairs of legs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used for walking.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They have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two pairs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of wings.</a:t>
            </a:r>
            <a:endParaRPr lang="hr-HR" sz="2400" dirty="0">
              <a:latin typeface="Arial" pitchFamily="34" charset="0"/>
              <a:cs typeface="Arial" pitchFamily="34" charset="0"/>
            </a:endParaRPr>
          </a:p>
          <a:p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85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Digestive </a:t>
            </a:r>
            <a:r>
              <a:rPr lang="hr-HR" b="1" dirty="0" err="1"/>
              <a:t>system</a:t>
            </a:r>
            <a:endParaRPr lang="hr-HR" b="1" dirty="0"/>
          </a:p>
        </p:txBody>
      </p:sp>
      <p:pic>
        <p:nvPicPr>
          <p:cNvPr id="1026" name="Picture 2" descr="C:\Users\Daniel\Desktop\BEECOME\bee-8886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135188"/>
            <a:ext cx="3962400" cy="2587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7008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itchFamily="34" charset="0"/>
                <a:cs typeface="Arial" pitchFamily="34" charset="0"/>
              </a:rPr>
              <a:t>MOUTH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71600" y="1988840"/>
            <a:ext cx="2232248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95736" y="14847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itchFamily="34" charset="0"/>
                <a:cs typeface="Arial" pitchFamily="34" charset="0"/>
              </a:rPr>
              <a:t>FOOD CANAL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91880" y="1772816"/>
            <a:ext cx="504056" cy="10081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4008" y="16288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itchFamily="34" charset="0"/>
                <a:cs typeface="Arial" pitchFamily="34" charset="0"/>
              </a:rPr>
              <a:t>HONEY STOMACH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860032" y="1988840"/>
            <a:ext cx="648072" cy="12961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04248" y="206084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itchFamily="34" charset="0"/>
                <a:cs typeface="Arial" pitchFamily="34" charset="0"/>
              </a:rPr>
              <a:t>PROVENTRICULUS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004048" y="2348880"/>
            <a:ext cx="2520280" cy="10801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36096" y="49411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itchFamily="34" charset="0"/>
                <a:cs typeface="Arial" pitchFamily="34" charset="0"/>
              </a:rPr>
              <a:t>MIDGUT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364088" y="3429000"/>
            <a:ext cx="504056" cy="15841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04248" y="33569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itchFamily="34" charset="0"/>
                <a:cs typeface="Arial" pitchFamily="34" charset="0"/>
              </a:rPr>
              <a:t>RECTUM</a:t>
            </a: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5940152" y="3541658"/>
            <a:ext cx="864096" cy="1033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92280" y="41490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itchFamily="34" charset="0"/>
                <a:cs typeface="Arial" pitchFamily="34" charset="0"/>
              </a:rPr>
              <a:t>ANUS</a:t>
            </a: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 flipV="1">
            <a:off x="5940152" y="3789040"/>
            <a:ext cx="1152128" cy="5447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0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  <p:bldP spid="13" grpId="0" build="p"/>
      <p:bldP spid="16" grpId="0" build="p"/>
      <p:bldP spid="19" grpId="0" build="p"/>
      <p:bldP spid="22" grpId="0" build="p"/>
      <p:bldP spid="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hr-HR" dirty="0"/>
              <a:t>Respiratory system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3898776" cy="5112568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hr-HR" dirty="0"/>
              <a:t>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Opening of </a:t>
            </a:r>
            <a:r>
              <a:rPr lang="hr-HR" sz="2400" dirty="0" err="1">
                <a:latin typeface="Arial" pitchFamily="34" charset="0"/>
                <a:cs typeface="Arial" pitchFamily="34" charset="0"/>
              </a:rPr>
              <a:t>Spiracle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 - the respiratory system in insects is a series of hollow tubes connected to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air sacs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in the body. The openings  of these hollow tubes are called spiracles. The tubes are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called trachea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wich the provide oxygen and gas exchange to all tissues in the body.</a:t>
            </a:r>
          </a:p>
          <a:p>
            <a:pPr>
              <a:buBlip>
                <a:blip r:embed="rId2"/>
              </a:buBlip>
            </a:pPr>
            <a:r>
              <a:rPr lang="hr-H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Air </a:t>
            </a:r>
            <a:r>
              <a:rPr lang="hr-HR" sz="2400" b="1" dirty="0" err="1">
                <a:latin typeface="Arial" pitchFamily="34" charset="0"/>
                <a:cs typeface="Arial" pitchFamily="34" charset="0"/>
              </a:rPr>
              <a:t>sac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latin typeface="Arial" pitchFamily="34" charset="0"/>
                <a:cs typeface="Arial" pitchFamily="34" charset="0"/>
              </a:rPr>
              <a:t>- Air filled sacs used as reservoirs of air in the insect body.</a:t>
            </a:r>
          </a:p>
        </p:txBody>
      </p:sp>
      <p:pic>
        <p:nvPicPr>
          <p:cNvPr id="3074" name="Picture 2" descr="C:\Users\Daniel\Desktop\BEECOME\insek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4186436" cy="5248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48264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itchFamily="34" charset="0"/>
                <a:cs typeface="Arial" pitchFamily="34" charset="0"/>
              </a:rPr>
              <a:t>AIR SACS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300192" y="4869160"/>
            <a:ext cx="864096" cy="6480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 flipV="1">
            <a:off x="5796136" y="5013176"/>
            <a:ext cx="1152128" cy="68872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48264" y="17008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itchFamily="34" charset="0"/>
                <a:cs typeface="Arial" pitchFamily="34" charset="0"/>
              </a:rPr>
              <a:t>TRACHEA</a:t>
            </a: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6228184" y="1885474"/>
            <a:ext cx="720080" cy="4634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228184" y="1988840"/>
            <a:ext cx="936104" cy="18722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b="1" dirty="0"/>
              <a:t>Sting</a:t>
            </a:r>
            <a:r>
              <a:rPr lang="hr-HR" b="1" dirty="0"/>
              <a:t>er system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340768"/>
            <a:ext cx="4896544" cy="5112568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hr-HR" dirty="0"/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Stinger</a:t>
            </a:r>
            <a:r>
              <a:rPr lang="en-US" dirty="0">
                <a:latin typeface="Arial" pitchFamily="34" charset="0"/>
                <a:cs typeface="Arial" pitchFamily="34" charset="0"/>
              </a:rPr>
              <a:t> – Also called „sting“ is used to puncture the skin and pump venom into the wound. Once pushed into the skin the stinger remains in the victim.</a:t>
            </a:r>
            <a:r>
              <a:rPr lang="hr-HR" dirty="0">
                <a:latin typeface="Arial" pitchFamily="34" charset="0"/>
                <a:cs typeface="Arial" pitchFamily="34" charset="0"/>
              </a:rPr>
              <a:t> Queen bees have a longer and un-barbed stinger. Drones (males) do not have a stinger.</a:t>
            </a:r>
          </a:p>
          <a:p>
            <a:pPr>
              <a:buBlip>
                <a:blip r:embed="rId2"/>
              </a:buBlip>
            </a:pPr>
            <a:r>
              <a:rPr lang="hr-HR" b="1" dirty="0">
                <a:latin typeface="Arial" pitchFamily="34" charset="0"/>
                <a:cs typeface="Arial" pitchFamily="34" charset="0"/>
              </a:rPr>
              <a:t>Stinger sheath</a:t>
            </a:r>
            <a:r>
              <a:rPr lang="hr-HR" dirty="0">
                <a:latin typeface="Arial" pitchFamily="34" charset="0"/>
                <a:cs typeface="Arial" pitchFamily="34" charset="0"/>
              </a:rPr>
              <a:t> – the hardened tube, from which the stinger can slide in and out. </a:t>
            </a:r>
          </a:p>
          <a:p>
            <a:pPr>
              <a:buBlip>
                <a:blip r:embed="rId2"/>
              </a:buBlip>
            </a:pPr>
            <a:r>
              <a:rPr lang="hr-HR" b="1" dirty="0">
                <a:latin typeface="Arial" pitchFamily="34" charset="0"/>
                <a:cs typeface="Arial" pitchFamily="34" charset="0"/>
              </a:rPr>
              <a:t>Sting canal</a:t>
            </a:r>
            <a:r>
              <a:rPr lang="hr-HR" dirty="0">
                <a:latin typeface="Arial" pitchFamily="34" charset="0"/>
                <a:cs typeface="Arial" pitchFamily="34" charset="0"/>
              </a:rPr>
              <a:t> – The sting is hollow, allowing venom to pass through the stinger. This is also the canal via which an egg is passed, when the queen lays an egg. </a:t>
            </a:r>
          </a:p>
          <a:p>
            <a:pPr>
              <a:buBlip>
                <a:blip r:embed="rId2"/>
              </a:buBlip>
            </a:pPr>
            <a:endParaRPr lang="hr-HR" dirty="0"/>
          </a:p>
          <a:p>
            <a:endParaRPr lang="hr-HR" dirty="0"/>
          </a:p>
        </p:txBody>
      </p:sp>
      <p:pic>
        <p:nvPicPr>
          <p:cNvPr id="1028" name="Picture 4" descr="Slikovni rezultat za sting honey b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t="21779" r="21461" b="7960"/>
          <a:stretch/>
        </p:blipFill>
        <p:spPr bwMode="auto">
          <a:xfrm>
            <a:off x="5508104" y="3573016"/>
            <a:ext cx="3347864" cy="255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aniel\Desktop\BEECOME\žal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12776"/>
            <a:ext cx="3312368" cy="144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52120" y="278092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Arial" pitchFamily="34" charset="0"/>
                <a:cs typeface="Arial" pitchFamily="34" charset="0"/>
              </a:rPr>
              <a:t>QUEEN BEES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524328" y="811451"/>
            <a:ext cx="14401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1600" b="1" dirty="0">
                <a:latin typeface="Arial" pitchFamily="34" charset="0"/>
                <a:cs typeface="Arial" pitchFamily="34" charset="0"/>
              </a:rPr>
              <a:t>WORKING BEES</a:t>
            </a:r>
            <a:endParaRPr kumimoji="0" lang="sr-Latn-C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9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/>
      <p:bldP spid="40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7771"/>
            <a:ext cx="8175554" cy="459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010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hr-HR" sz="2200" dirty="0" err="1">
                <a:latin typeface="Arial" pitchFamily="34" charset="0"/>
                <a:cs typeface="Arial" pitchFamily="34" charset="0"/>
              </a:rPr>
              <a:t>Made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students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Secondary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school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Bedekovčina</a:t>
            </a:r>
            <a:endParaRPr lang="hr-HR" sz="2200" dirty="0">
              <a:latin typeface="Arial" pitchFamily="34" charset="0"/>
              <a:cs typeface="Arial" pitchFamily="34" charset="0"/>
            </a:endParaRPr>
          </a:p>
          <a:p>
            <a:endParaRPr lang="hr-HR" sz="2200" dirty="0">
              <a:latin typeface="Arial" pitchFamily="34" charset="0"/>
              <a:cs typeface="Arial" pitchFamily="34" charset="0"/>
            </a:endParaRPr>
          </a:p>
          <a:p>
            <a:endParaRPr lang="hr-HR" sz="2200" dirty="0">
              <a:latin typeface="Arial" pitchFamily="34" charset="0"/>
              <a:cs typeface="Arial" pitchFamily="34" charset="0"/>
            </a:endParaRPr>
          </a:p>
          <a:p>
            <a:r>
              <a:rPr lang="hr-HR" sz="2200" dirty="0" err="1">
                <a:latin typeface="Arial" pitchFamily="34" charset="0"/>
                <a:cs typeface="Arial" pitchFamily="34" charset="0"/>
              </a:rPr>
              <a:t>January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, 2019</a:t>
            </a:r>
          </a:p>
          <a:p>
            <a:endParaRPr lang="hr-HR" sz="2200" dirty="0">
              <a:latin typeface="Arial" pitchFamily="34" charset="0"/>
              <a:cs typeface="Arial" pitchFamily="34" charset="0"/>
            </a:endParaRPr>
          </a:p>
          <a:p>
            <a:endParaRPr lang="hr-HR" sz="2200" dirty="0">
              <a:latin typeface="Arial" pitchFamily="34" charset="0"/>
              <a:cs typeface="Arial" pitchFamily="34" charset="0"/>
            </a:endParaRPr>
          </a:p>
          <a:p>
            <a:r>
              <a:rPr lang="hr-HR" sz="2200" dirty="0" err="1">
                <a:latin typeface="Arial" pitchFamily="34" charset="0"/>
                <a:cs typeface="Arial" pitchFamily="34" charset="0"/>
              </a:rPr>
              <a:t>All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photos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are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taken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Daniel\Desktop\BEECOME\honey-bee-anatomy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9248"/>
            <a:ext cx="9197162" cy="636875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  <p:sp>
        <p:nvSpPr>
          <p:cNvPr id="3" name="Elipsa 2"/>
          <p:cNvSpPr/>
          <p:nvPr/>
        </p:nvSpPr>
        <p:spPr>
          <a:xfrm>
            <a:off x="3059832" y="1196752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3923928" y="2636912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4139952" y="3356992"/>
            <a:ext cx="115212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</a:t>
            </a:r>
            <a:r>
              <a:rPr lang="en-GB" dirty="0" err="1"/>
              <a:t>hree</a:t>
            </a:r>
            <a:r>
              <a:rPr lang="en-GB" dirty="0"/>
              <a:t> main body parts </a:t>
            </a:r>
            <a:r>
              <a:rPr lang="hr-HR" dirty="0"/>
              <a:t>:</a:t>
            </a:r>
            <a:br>
              <a:rPr lang="hr-HR" dirty="0"/>
            </a:br>
            <a:endParaRPr lang="hr-HR" dirty="0"/>
          </a:p>
        </p:txBody>
      </p:sp>
      <p:pic>
        <p:nvPicPr>
          <p:cNvPr id="1028" name="Picture 4" descr="Human Anatomy, Bee Anatomy Great Learning Bee Body Parts And Functions Honey Bee Anatomy: Bee Anatomy Great Lear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408712" cy="60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l"/>
            <a:r>
              <a:rPr lang="hr-HR" dirty="0" err="1"/>
              <a:t>Head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8856984" cy="4958011"/>
          </a:xfrm>
        </p:spPr>
        <p:txBody>
          <a:bodyPr>
            <a:noAutofit/>
          </a:bodyPr>
          <a:lstStyle/>
          <a:p>
            <a:endParaRPr lang="hr-HR" sz="20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The head is the center of information gathering. It is here that the visual, gustatory and olfactory inputs are received and processed. Of course, food is also input from here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hr-HR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sz="22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Important organs on or inside the head: </a:t>
            </a:r>
            <a:endParaRPr lang="hr-HR" sz="2200" dirty="0"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1. 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Eyes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endParaRPr lang="hr-HR" sz="2200" dirty="0"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2. </a:t>
            </a:r>
            <a:r>
              <a:rPr lang="hr-HR" sz="2200" dirty="0">
                <a:latin typeface="Arial" pitchFamily="34" charset="0"/>
                <a:cs typeface="Arial" pitchFamily="34" charset="0"/>
              </a:rPr>
              <a:t>Antennae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endParaRPr lang="hr-HR" sz="2200" dirty="0"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3. Mouth parts, </a:t>
            </a:r>
            <a:endParaRPr lang="hr-HR" sz="2200" dirty="0">
              <a:latin typeface="Arial" pitchFamily="34" charset="0"/>
              <a:cs typeface="Arial" pitchFamily="34" charset="0"/>
            </a:endParaRPr>
          </a:p>
          <a:p>
            <a:pPr marL="400050" lvl="1" indent="0"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4. Internal structures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://www.mulierchile.com/data/13/out/17/iwp779894738-bee-wallpape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r="35341"/>
          <a:stretch/>
        </p:blipFill>
        <p:spPr bwMode="auto">
          <a:xfrm>
            <a:off x="5508104" y="3112731"/>
            <a:ext cx="3492896" cy="374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Ocelli and eye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748679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One of two types of insect eyes used to detect motion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hr-HR" sz="2000" dirty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The second type of eyes made of many light detectors called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ommatidia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  <a:endParaRPr lang="hr-HR" sz="2200" dirty="0"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  <p:pic>
        <p:nvPicPr>
          <p:cNvPr id="1026" name="Picture 2" descr="C:\Users\Daniel\Desktop\BEECOME\248637.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3810000" cy="2304256"/>
          </a:xfrm>
          <a:prstGeom prst="rect">
            <a:avLst/>
          </a:prstGeom>
          <a:noFill/>
        </p:spPr>
      </p:pic>
      <p:pic>
        <p:nvPicPr>
          <p:cNvPr id="1027" name="Picture 3" descr="C:\Users\Daniel\Desktop\BEECOME\2540675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725144"/>
            <a:ext cx="2254640" cy="1792659"/>
          </a:xfrm>
          <a:prstGeom prst="rect">
            <a:avLst/>
          </a:prstGeom>
          <a:noFill/>
        </p:spPr>
      </p:pic>
      <p:pic>
        <p:nvPicPr>
          <p:cNvPr id="7" name="Picture 4" descr="C:\Users\Daniel\Desktop\BEECOME\oko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708920"/>
            <a:ext cx="3888432" cy="3789040"/>
          </a:xfrm>
          <a:prstGeom prst="rect">
            <a:avLst/>
          </a:prstGeom>
          <a:noFill/>
        </p:spPr>
      </p:pic>
      <p:pic>
        <p:nvPicPr>
          <p:cNvPr id="8" name="Picture 5" descr="C:\Users\Daniel\Desktop\BEECOME\oko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653136"/>
            <a:ext cx="388843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7695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21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Mouth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Honey bees have a combined mouth parts than can both chew and suck (whereas grasshoppers can chew and moth can suck, but not both). </a:t>
            </a:r>
            <a:endParaRPr lang="hr-HR" sz="22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hr-HR" sz="22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This is accomplished by having both mandibles and a proboscis. </a:t>
            </a:r>
            <a:endParaRPr lang="hr-H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Slikovni rezultat za honey bee mou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39248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The mandibles are the paired "teeth" that can be open and closed to chew wood, manipulate wax, cleaning other bees, and biting other workers or pests (mites).</a:t>
            </a:r>
            <a:endParaRPr lang="hr-HR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sz="2200" dirty="0"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The proboscis is mainly used for sucking in liquids such as nectar, water and honey inside the hive</a:t>
            </a:r>
            <a:endParaRPr lang="hr-HR" dirty="0"/>
          </a:p>
        </p:txBody>
      </p:sp>
      <p:pic>
        <p:nvPicPr>
          <p:cNvPr id="5" name="Picture 2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30" y="764704"/>
            <a:ext cx="3528392" cy="54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80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874</Words>
  <Application>Microsoft Office PowerPoint</Application>
  <PresentationFormat>Prikaz na zaslonu (4:3)</PresentationFormat>
  <Paragraphs>87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 Bees anatomy</vt:lpstr>
      <vt:lpstr>PowerPoint prezentacija</vt:lpstr>
      <vt:lpstr>PowerPoint prezentacija</vt:lpstr>
      <vt:lpstr>Three main body parts : </vt:lpstr>
      <vt:lpstr>Head</vt:lpstr>
      <vt:lpstr>Ocelli and eye</vt:lpstr>
      <vt:lpstr>PowerPoint prezentacija</vt:lpstr>
      <vt:lpstr>Mouth</vt:lpstr>
      <vt:lpstr>PowerPoint prezentacija</vt:lpstr>
      <vt:lpstr>PowerPoint prezentacija</vt:lpstr>
      <vt:lpstr>Internal organs</vt:lpstr>
      <vt:lpstr>Antenna(e) </vt:lpstr>
      <vt:lpstr>Thorax</vt:lpstr>
      <vt:lpstr> Bees have 3 pairs legs </vt:lpstr>
      <vt:lpstr>PowerPoint prezentacija</vt:lpstr>
      <vt:lpstr>Wings</vt:lpstr>
      <vt:lpstr>ABDOMEN</vt:lpstr>
      <vt:lpstr>PowerPoint prezentacija</vt:lpstr>
      <vt:lpstr> Heart  </vt:lpstr>
      <vt:lpstr>Digestive system</vt:lpstr>
      <vt:lpstr> Respiratory system </vt:lpstr>
      <vt:lpstr>Stinger system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Anatomija pčela</dc:title>
  <dc:creator>Daniel</dc:creator>
  <cp:lastModifiedBy>Nastava</cp:lastModifiedBy>
  <cp:revision>41</cp:revision>
  <dcterms:created xsi:type="dcterms:W3CDTF">2018-12-13T11:25:46Z</dcterms:created>
  <dcterms:modified xsi:type="dcterms:W3CDTF">2020-09-24T11:55:28Z</dcterms:modified>
</cp:coreProperties>
</file>