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60" r:id="rId3"/>
    <p:sldId id="356" r:id="rId4"/>
    <p:sldId id="259" r:id="rId5"/>
    <p:sldId id="264" r:id="rId6"/>
    <p:sldId id="265" r:id="rId7"/>
    <p:sldId id="266" r:id="rId8"/>
    <p:sldId id="320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4" r:id="rId22"/>
    <p:sldId id="286" r:id="rId23"/>
    <p:sldId id="287" r:id="rId24"/>
    <p:sldId id="289" r:id="rId25"/>
    <p:sldId id="290" r:id="rId26"/>
    <p:sldId id="292" r:id="rId27"/>
    <p:sldId id="294" r:id="rId28"/>
    <p:sldId id="295" r:id="rId29"/>
    <p:sldId id="296" r:id="rId30"/>
    <p:sldId id="297" r:id="rId31"/>
    <p:sldId id="364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9" r:id="rId41"/>
    <p:sldId id="310" r:id="rId42"/>
    <p:sldId id="311" r:id="rId43"/>
    <p:sldId id="313" r:id="rId44"/>
    <p:sldId id="314" r:id="rId45"/>
    <p:sldId id="315" r:id="rId46"/>
    <p:sldId id="316" r:id="rId47"/>
    <p:sldId id="322" r:id="rId48"/>
    <p:sldId id="321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69" r:id="rId58"/>
    <p:sldId id="370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3" r:id="rId68"/>
    <p:sldId id="342" r:id="rId69"/>
    <p:sldId id="344" r:id="rId70"/>
    <p:sldId id="345" r:id="rId71"/>
    <p:sldId id="346" r:id="rId72"/>
    <p:sldId id="347" r:id="rId73"/>
    <p:sldId id="348" r:id="rId74"/>
    <p:sldId id="371" r:id="rId75"/>
    <p:sldId id="372" r:id="rId76"/>
    <p:sldId id="373" r:id="rId77"/>
    <p:sldId id="374" r:id="rId78"/>
    <p:sldId id="375" r:id="rId79"/>
    <p:sldId id="376" r:id="rId80"/>
    <p:sldId id="384" r:id="rId8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99"/>
    <a:srgbClr val="F286DD"/>
    <a:srgbClr val="C4FC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737" autoAdjust="0"/>
  </p:normalViewPr>
  <p:slideViewPr>
    <p:cSldViewPr>
      <p:cViewPr>
        <p:scale>
          <a:sx n="50" d="100"/>
          <a:sy n="50" d="100"/>
        </p:scale>
        <p:origin x="-18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2010/11</c:v>
                </c:pt>
              </c:strCache>
            </c:strRef>
          </c:tx>
          <c:dLbls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85.66</c:v>
                </c:pt>
                <c:pt idx="1">
                  <c:v>63.37</c:v>
                </c:pt>
                <c:pt idx="2">
                  <c:v>64.73</c:v>
                </c:pt>
                <c:pt idx="3">
                  <c:v>68.989999999999995</c:v>
                </c:pt>
                <c:pt idx="4">
                  <c:v>69.38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2011/12</c:v>
                </c:pt>
              </c:strCache>
            </c:strRef>
          </c:tx>
          <c:dLbls>
            <c:dLbl>
              <c:idx val="0"/>
              <c:layout>
                <c:manualLayout>
                  <c:x val="2.623456790123465E-2"/>
                  <c:y val="-1.403016330447244E-2"/>
                </c:manualLayout>
              </c:layout>
              <c:showVal val="1"/>
            </c:dLbl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88</c:v>
                </c:pt>
                <c:pt idx="1">
                  <c:v>83</c:v>
                </c:pt>
                <c:pt idx="2">
                  <c:v>79</c:v>
                </c:pt>
                <c:pt idx="3">
                  <c:v>82</c:v>
                </c:pt>
                <c:pt idx="4">
                  <c:v>80</c:v>
                </c:pt>
              </c:numCache>
            </c:numRef>
          </c:val>
        </c:ser>
        <c:shape val="cylinder"/>
        <c:axId val="267626368"/>
        <c:axId val="267627904"/>
        <c:axId val="152478592"/>
      </c:bar3DChart>
      <c:catAx>
        <c:axId val="267626368"/>
        <c:scaling>
          <c:orientation val="minMax"/>
        </c:scaling>
        <c:axPos val="b"/>
        <c:tickLblPos val="nextTo"/>
        <c:crossAx val="267627904"/>
        <c:crosses val="autoZero"/>
        <c:auto val="1"/>
        <c:lblAlgn val="ctr"/>
        <c:lblOffset val="100"/>
      </c:catAx>
      <c:valAx>
        <c:axId val="267627904"/>
        <c:scaling>
          <c:orientation val="minMax"/>
        </c:scaling>
        <c:axPos val="l"/>
        <c:majorGridlines/>
        <c:numFmt formatCode="General" sourceLinked="1"/>
        <c:tickLblPos val="nextTo"/>
        <c:crossAx val="267626368"/>
        <c:crosses val="autoZero"/>
        <c:crossBetween val="between"/>
      </c:valAx>
      <c:serAx>
        <c:axId val="152478592"/>
        <c:scaling>
          <c:orientation val="minMax"/>
        </c:scaling>
        <c:axPos val="b"/>
        <c:tickLblPos val="nextTo"/>
        <c:crossAx val="26762790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2010/11</c:v>
                </c:pt>
              </c:strCache>
            </c:strRef>
          </c:tx>
          <c:dLbls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28.88</c:v>
                </c:pt>
                <c:pt idx="1">
                  <c:v>10.66</c:v>
                </c:pt>
                <c:pt idx="2">
                  <c:v>49.220000000000006</c:v>
                </c:pt>
                <c:pt idx="3">
                  <c:v>43.8</c:v>
                </c:pt>
                <c:pt idx="4">
                  <c:v>5.4300000000000006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2011/12</c:v>
                </c:pt>
              </c:strCache>
            </c:strRef>
          </c:tx>
          <c:dLbls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43</c:v>
                </c:pt>
                <c:pt idx="1">
                  <c:v>35</c:v>
                </c:pt>
                <c:pt idx="2">
                  <c:v>52</c:v>
                </c:pt>
                <c:pt idx="3">
                  <c:v>57</c:v>
                </c:pt>
                <c:pt idx="4">
                  <c:v>28</c:v>
                </c:pt>
              </c:numCache>
            </c:numRef>
          </c:val>
        </c:ser>
        <c:shape val="cylinder"/>
        <c:axId val="267884032"/>
        <c:axId val="267885568"/>
        <c:axId val="301176128"/>
      </c:bar3DChart>
      <c:catAx>
        <c:axId val="267884032"/>
        <c:scaling>
          <c:orientation val="minMax"/>
        </c:scaling>
        <c:axPos val="b"/>
        <c:tickLblPos val="nextTo"/>
        <c:crossAx val="267885568"/>
        <c:crosses val="autoZero"/>
        <c:auto val="1"/>
        <c:lblAlgn val="ctr"/>
        <c:lblOffset val="100"/>
      </c:catAx>
      <c:valAx>
        <c:axId val="267885568"/>
        <c:scaling>
          <c:orientation val="minMax"/>
        </c:scaling>
        <c:axPos val="l"/>
        <c:majorGridlines/>
        <c:numFmt formatCode="0.00" sourceLinked="1"/>
        <c:tickLblPos val="nextTo"/>
        <c:crossAx val="267884032"/>
        <c:crosses val="autoZero"/>
        <c:crossBetween val="between"/>
      </c:valAx>
      <c:serAx>
        <c:axId val="301176128"/>
        <c:scaling>
          <c:orientation val="minMax"/>
        </c:scaling>
        <c:axPos val="b"/>
        <c:tickLblPos val="nextTo"/>
        <c:crossAx val="26788556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2010/11</c:v>
                </c:pt>
              </c:strCache>
            </c:strRef>
          </c:tx>
          <c:dLbls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44.77</c:v>
                </c:pt>
                <c:pt idx="1">
                  <c:v>12.98</c:v>
                </c:pt>
                <c:pt idx="2">
                  <c:v>43.8</c:v>
                </c:pt>
                <c:pt idx="3">
                  <c:v>39.339999999999996</c:v>
                </c:pt>
                <c:pt idx="4">
                  <c:v>8.91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2011/12</c:v>
                </c:pt>
              </c:strCache>
            </c:strRef>
          </c:tx>
          <c:dLbls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44</c:v>
                </c:pt>
                <c:pt idx="1">
                  <c:v>34</c:v>
                </c:pt>
                <c:pt idx="2">
                  <c:v>48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</c:ser>
        <c:shape val="cylinder"/>
        <c:axId val="267933568"/>
        <c:axId val="267935104"/>
        <c:axId val="267959360"/>
      </c:bar3DChart>
      <c:catAx>
        <c:axId val="267933568"/>
        <c:scaling>
          <c:orientation val="minMax"/>
        </c:scaling>
        <c:axPos val="b"/>
        <c:tickLblPos val="nextTo"/>
        <c:crossAx val="267935104"/>
        <c:crosses val="autoZero"/>
        <c:auto val="1"/>
        <c:lblAlgn val="ctr"/>
        <c:lblOffset val="100"/>
      </c:catAx>
      <c:valAx>
        <c:axId val="267935104"/>
        <c:scaling>
          <c:orientation val="minMax"/>
        </c:scaling>
        <c:axPos val="l"/>
        <c:majorGridlines/>
        <c:numFmt formatCode="0.00" sourceLinked="1"/>
        <c:tickLblPos val="nextTo"/>
        <c:crossAx val="267933568"/>
        <c:crosses val="autoZero"/>
        <c:crossBetween val="between"/>
      </c:valAx>
      <c:serAx>
        <c:axId val="267959360"/>
        <c:scaling>
          <c:orientation val="minMax"/>
        </c:scaling>
        <c:axPos val="b"/>
        <c:tickLblPos val="nextTo"/>
        <c:crossAx val="26793510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2010/11</c:v>
                </c:pt>
              </c:strCache>
            </c:strRef>
          </c:tx>
          <c:dLbls>
            <c:dLbl>
              <c:idx val="1"/>
              <c:layout>
                <c:manualLayout>
                  <c:x val="1.5432098765432127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7.7160493827160741E-3"/>
                  <c:y val="-1.9642228626261461E-2"/>
                </c:manualLayout>
              </c:layout>
              <c:showVal val="1"/>
            </c:dLbl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23.259999999999998</c:v>
                </c:pt>
                <c:pt idx="1">
                  <c:v>13.18</c:v>
                </c:pt>
                <c:pt idx="2">
                  <c:v>7.75</c:v>
                </c:pt>
                <c:pt idx="3">
                  <c:v>12.02</c:v>
                </c:pt>
                <c:pt idx="4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2011/12</c:v>
                </c:pt>
              </c:strCache>
            </c:strRef>
          </c:tx>
          <c:dLbls>
            <c:dLbl>
              <c:idx val="3"/>
              <c:layout>
                <c:manualLayout>
                  <c:x val="2.777777777777779E-2"/>
                  <c:y val="-5.612065321788976E-3"/>
                </c:manualLayout>
              </c:layout>
              <c:showVal val="1"/>
            </c:dLbl>
            <c:dLbl>
              <c:idx val="4"/>
              <c:layout>
                <c:manualLayout>
                  <c:x val="4.6296296296296301E-2"/>
                  <c:y val="2.806032660894488E-3"/>
                </c:manualLayout>
              </c:layout>
              <c:showVal val="1"/>
            </c:dLbl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hape val="cylinder"/>
        <c:axId val="268019968"/>
        <c:axId val="268177408"/>
        <c:axId val="267981696"/>
      </c:bar3DChart>
      <c:catAx>
        <c:axId val="268019968"/>
        <c:scaling>
          <c:orientation val="minMax"/>
        </c:scaling>
        <c:axPos val="b"/>
        <c:tickLblPos val="nextTo"/>
        <c:crossAx val="268177408"/>
        <c:crosses val="autoZero"/>
        <c:auto val="1"/>
        <c:lblAlgn val="ctr"/>
        <c:lblOffset val="100"/>
      </c:catAx>
      <c:valAx>
        <c:axId val="268177408"/>
        <c:scaling>
          <c:orientation val="minMax"/>
        </c:scaling>
        <c:axPos val="l"/>
        <c:majorGridlines/>
        <c:numFmt formatCode="0.00" sourceLinked="1"/>
        <c:tickLblPos val="nextTo"/>
        <c:crossAx val="268019968"/>
        <c:crosses val="autoZero"/>
        <c:crossBetween val="between"/>
      </c:valAx>
      <c:serAx>
        <c:axId val="267981696"/>
        <c:scaling>
          <c:orientation val="minMax"/>
        </c:scaling>
        <c:axPos val="b"/>
        <c:tickLblPos val="nextTo"/>
        <c:crossAx val="26817740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2010/11</c:v>
                </c:pt>
              </c:strCache>
            </c:strRef>
          </c:tx>
          <c:dLbls>
            <c:dLbl>
              <c:idx val="0"/>
              <c:layout>
                <c:manualLayout>
                  <c:x val="-3.2407407407407489E-2"/>
                  <c:y val="1.9642228626261461E-2"/>
                </c:manualLayout>
              </c:layout>
              <c:showVal val="1"/>
            </c:dLbl>
            <c:dLbl>
              <c:idx val="1"/>
              <c:layout>
                <c:manualLayout>
                  <c:x val="1.5432098765432131E-2"/>
                  <c:y val="-3.0866359269839376E-2"/>
                </c:manualLayout>
              </c:layout>
              <c:showVal val="1"/>
            </c:dLbl>
            <c:dLbl>
              <c:idx val="2"/>
              <c:layout>
                <c:manualLayout>
                  <c:x val="-1.5432098765432139E-3"/>
                  <c:y val="-1.4030163304472466E-2"/>
                </c:manualLayout>
              </c:layout>
              <c:showVal val="1"/>
            </c:dLbl>
            <c:dLbl>
              <c:idx val="3"/>
              <c:layout>
                <c:manualLayout>
                  <c:x val="7.7160493827160793E-3"/>
                  <c:y val="-1.9642228626261467E-2"/>
                </c:manualLayout>
              </c:layout>
              <c:showVal val="1"/>
            </c:dLbl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68.989999999999995</c:v>
                </c:pt>
                <c:pt idx="1">
                  <c:v>48.449999999999996</c:v>
                </c:pt>
                <c:pt idx="2">
                  <c:v>50.97</c:v>
                </c:pt>
                <c:pt idx="3">
                  <c:v>50.58</c:v>
                </c:pt>
                <c:pt idx="4">
                  <c:v>45.160000000000004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2011/12</c:v>
                </c:pt>
              </c:strCache>
            </c:strRef>
          </c:tx>
          <c:dLbls>
            <c:showVal val="1"/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70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52</c:v>
                </c:pt>
              </c:numCache>
            </c:numRef>
          </c:val>
        </c:ser>
        <c:shape val="cylinder"/>
        <c:axId val="268212864"/>
        <c:axId val="268214656"/>
        <c:axId val="267984384"/>
      </c:bar3DChart>
      <c:catAx>
        <c:axId val="268212864"/>
        <c:scaling>
          <c:orientation val="minMax"/>
        </c:scaling>
        <c:axPos val="b"/>
        <c:tickLblPos val="nextTo"/>
        <c:crossAx val="268214656"/>
        <c:crosses val="autoZero"/>
        <c:auto val="1"/>
        <c:lblAlgn val="ctr"/>
        <c:lblOffset val="100"/>
      </c:catAx>
      <c:valAx>
        <c:axId val="268214656"/>
        <c:scaling>
          <c:orientation val="minMax"/>
        </c:scaling>
        <c:axPos val="l"/>
        <c:majorGridlines/>
        <c:numFmt formatCode="0.00" sourceLinked="1"/>
        <c:tickLblPos val="nextTo"/>
        <c:crossAx val="268212864"/>
        <c:crosses val="autoZero"/>
        <c:crossBetween val="between"/>
      </c:valAx>
      <c:serAx>
        <c:axId val="267984384"/>
        <c:scaling>
          <c:orientation val="minMax"/>
        </c:scaling>
        <c:axPos val="b"/>
        <c:tickLblPos val="nextTo"/>
        <c:crossAx val="268214656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emf"/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image" Target="../media/image32.emf"/><Relationship Id="rId4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e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emf"/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emf"/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.e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.emf"/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.emf"/><Relationship Id="rId1" Type="http://schemas.openxmlformats.org/officeDocument/2006/relationships/image" Target="../media/image52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emf"/><Relationship Id="rId1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.emf"/><Relationship Id="rId1" Type="http://schemas.openxmlformats.org/officeDocument/2006/relationships/image" Target="../media/image5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2.emf"/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.emf"/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2.emf"/><Relationship Id="rId1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2.emf"/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2.emf"/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.emf"/><Relationship Id="rId1" Type="http://schemas.openxmlformats.org/officeDocument/2006/relationships/image" Target="../media/image6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.emf"/><Relationship Id="rId1" Type="http://schemas.openxmlformats.org/officeDocument/2006/relationships/image" Target="../media/image70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2.emf"/><Relationship Id="rId1" Type="http://schemas.openxmlformats.org/officeDocument/2006/relationships/image" Target="../media/image72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2.emf"/><Relationship Id="rId1" Type="http://schemas.openxmlformats.org/officeDocument/2006/relationships/image" Target="../media/image7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2.emf"/><Relationship Id="rId1" Type="http://schemas.openxmlformats.org/officeDocument/2006/relationships/image" Target="../media/image76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2.emf"/><Relationship Id="rId1" Type="http://schemas.openxmlformats.org/officeDocument/2006/relationships/image" Target="../media/image78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2.emf"/><Relationship Id="rId1" Type="http://schemas.openxmlformats.org/officeDocument/2006/relationships/image" Target="../media/image8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2.emf"/><Relationship Id="rId1" Type="http://schemas.openxmlformats.org/officeDocument/2006/relationships/image" Target="../media/image82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2.emf"/><Relationship Id="rId1" Type="http://schemas.openxmlformats.org/officeDocument/2006/relationships/image" Target="../media/image84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2.emf"/><Relationship Id="rId1" Type="http://schemas.openxmlformats.org/officeDocument/2006/relationships/image" Target="../media/image86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2.emf"/><Relationship Id="rId1" Type="http://schemas.openxmlformats.org/officeDocument/2006/relationships/image" Target="../media/image8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image" Target="../media/image1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image" Target="../media/image1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A1C967-35E1-4874-A499-A621CDDF7783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DCB8E9-36FB-419B-999B-9AB28B4307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065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EC94E-1403-46E9-B9EB-FDBCB9AB832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186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D59FC-DEA1-49A1-B17D-EA2C5E5DBEF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288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61213-0A39-41D8-8EB7-70A304C5C57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dirty="0" smtClean="0"/>
          </a:p>
        </p:txBody>
      </p:sp>
      <p:sp>
        <p:nvSpPr>
          <p:cNvPr id="12390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70B62-8982-40C8-AB82-1C59421923C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493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02A3B-BBF5-4A99-BF49-2CEE01F7F6E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59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A54F7-2095-4964-B45A-753F32B2B19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69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7F440-1E86-4DC7-BB43-4E700BFF965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80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35575-FE21-42A9-92C1-8E92E94A35D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90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D4B16-01AA-4438-8C0A-E7B958D9A26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31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56FD0-8268-4FD2-9A8E-A000DAB5FD2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r-H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5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34C58-D9D8-4D26-A31D-715F8FFC714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075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51502-76DD-4DBB-BD4A-0EF6735610B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61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1A815-53CC-41AC-A299-95BF12BC0D8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r-H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92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7C29C-A3A4-4EF7-8616-EC1EBD9DDE5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r-H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0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B28B1-3A8E-4DC8-BA13-C33A5441738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r-H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33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0EC03-E62E-4E99-A762-04338329231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r-H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541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DFF82-7CB8-43AE-815A-BABFDB6CC43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r-H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643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CF55E-9E83-493A-9D2D-A7DEB98CB3A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r-H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746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B1BA3-F8F7-4A5D-86AB-6F7D474762B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r-H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848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AF901-C1C3-4B0A-8A53-73B778A269C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r-H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053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C3FC2-A5B2-460B-AE79-4805B4A5789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r-H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15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82F88-BF4C-4BF3-81EF-B34079DD2B6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05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3D56E-C405-46D9-A863-780315BAAE6C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3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0DBBA-882C-4553-869B-9485F965B3A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r-H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46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1DDDE-E72E-4941-B330-9E8ADC324CA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r-H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56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D595E5-E6AF-43E3-A18D-A4BD560F937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r-H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66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21CC2-0EB4-4DF5-BE08-E2DEC5EED41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r-H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7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05667-581D-48BC-A629-A84C9E03EE9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r-H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87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D7158-1DDF-4891-A38B-990DB600BB6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r-H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97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59096-9368-4FB9-BA8E-6BA5164E469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r-H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17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15045-3FF9-44AB-96DA-463C1580839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r-H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28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C9278-5335-4EEA-A5FB-78B9793BDCF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r-H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38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508CA-1BD4-49D3-B69B-8B0985A2459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16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7DEBA-9CFF-4528-BF3F-0FB695915FF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58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42177-E717-490B-A94C-98378C7A3C9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r-H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69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85DEA-732E-420A-98AF-575A518BB61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hr-H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79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D31EF-E690-435D-91AD-827A086FBC5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r-H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89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D650B-3061-48B5-BC44-EB65905C6A0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26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84ACB-CA37-48C3-BB06-A1E80EB04E3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36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D6630-F0FA-4B45-BC40-6C9AE1FBF22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46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6E7AD-0726-47FC-ACCF-A19DBC47137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57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D717E-EBD4-489A-A778-EC6E402CDD0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87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6ED08-CE04-4C2E-9AC0-E0621C70297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F510-B55E-4861-B7C3-039CBE0A819B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9F3E-85A9-4C1A-85A4-19731FB8D2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7EB7-CD00-4DF9-ACB8-9305778D8949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DA20-F94F-494A-B116-89EA15B4BA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69B2-FAD0-4C0A-BE3A-CFD0FEFD87CA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E9EC-896F-413B-850E-DF01A616A7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F2A1-54DD-4ED4-9966-5052E3BBE3FF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5AE8-2013-4687-86F5-BFD6EC11DA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39BA-6005-4619-B9B7-5E7D55D78F64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EBC9-075A-4863-8305-A9A56AF47C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27F6-87DB-43BC-91CC-9BA0D0D77F83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F83F-1AF0-4D0D-BC53-F1726B5E47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8FFA-BDD1-44C6-90E8-57ECB781F8C5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C51A-7B99-47FF-B75C-43450F30E9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EAA0-DFC2-4900-8B84-964503ADD528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41D0-0D5F-4E68-9F1D-BFB2F87D9E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CCF3-CC0D-4C8A-8B55-BF7706AF53FB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4687-0F33-4783-8D1B-43A00C76B7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6060-65D4-4BCB-B590-22CD07884926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B934-36C4-4A06-86B9-4BD27F2485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6A8E-BEB0-4CB1-9F1F-5026B4ED3FC2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738A-E762-46B8-A91B-78160D6F50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75779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06625-CD12-43AF-ACB2-1239DE15048F}" type="datetimeFigureOut">
              <a:rPr lang="hr-HR"/>
              <a:pPr>
                <a:defRPr/>
              </a:pPr>
              <a:t>8.5.2012.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A3EB89-0FA8-4FD9-8D52-259244364A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Radni_list_programa_Microsoft_Office_Excel_97-200323.xls"/><Relationship Id="rId5" Type="http://schemas.openxmlformats.org/officeDocument/2006/relationships/oleObject" Target="../embeddings/Radni_list_programa_Microsoft_Office_Excel_97-200322.xls"/><Relationship Id="rId4" Type="http://schemas.openxmlformats.org/officeDocument/2006/relationships/oleObject" Target="../embeddings/Radni_list_programa_Microsoft_Office_Excel_97-20032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Radni_list_programa_Microsoft_Office_Excel_97-200326.xls"/><Relationship Id="rId5" Type="http://schemas.openxmlformats.org/officeDocument/2006/relationships/oleObject" Target="../embeddings/Radni_list_programa_Microsoft_Office_Excel_97-200325.xls"/><Relationship Id="rId4" Type="http://schemas.openxmlformats.org/officeDocument/2006/relationships/oleObject" Target="../embeddings/Radni_list_programa_Microsoft_Office_Excel_97-20032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Radni_list_programa_Microsoft_Office_Excel_97-200329.xls"/><Relationship Id="rId5" Type="http://schemas.openxmlformats.org/officeDocument/2006/relationships/oleObject" Target="../embeddings/Radni_list_programa_Microsoft_Office_Excel_97-200328.xls"/><Relationship Id="rId4" Type="http://schemas.openxmlformats.org/officeDocument/2006/relationships/oleObject" Target="../embeddings/Radni_list_programa_Microsoft_Office_Excel_97-20032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Radni_list_programa_Microsoft_Office_Excel_97-200332.xls"/><Relationship Id="rId5" Type="http://schemas.openxmlformats.org/officeDocument/2006/relationships/oleObject" Target="../embeddings/Radni_list_programa_Microsoft_Office_Excel_97-200331.xls"/><Relationship Id="rId4" Type="http://schemas.openxmlformats.org/officeDocument/2006/relationships/oleObject" Target="../embeddings/Radni_list_programa_Microsoft_Office_Excel_97-20033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Radni_list_programa_Microsoft_Office_Excel_97-200335.xls"/><Relationship Id="rId5" Type="http://schemas.openxmlformats.org/officeDocument/2006/relationships/oleObject" Target="../embeddings/Radni_list_programa_Microsoft_Office_Excel_97-200334.xls"/><Relationship Id="rId4" Type="http://schemas.openxmlformats.org/officeDocument/2006/relationships/oleObject" Target="../embeddings/Radni_list_programa_Microsoft_Office_Excel_97-20033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Radni_list_programa_Microsoft_Office_Excel_97-200338.xls"/><Relationship Id="rId5" Type="http://schemas.openxmlformats.org/officeDocument/2006/relationships/oleObject" Target="../embeddings/Radni_list_programa_Microsoft_Office_Excel_97-200337.xls"/><Relationship Id="rId4" Type="http://schemas.openxmlformats.org/officeDocument/2006/relationships/oleObject" Target="../embeddings/Radni_list_programa_Microsoft_Office_Excel_97-20033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Radni_list_programa_Microsoft_Office_Excel_97-200341.xls"/><Relationship Id="rId5" Type="http://schemas.openxmlformats.org/officeDocument/2006/relationships/oleObject" Target="../embeddings/Radni_list_programa_Microsoft_Office_Excel_97-200340.xls"/><Relationship Id="rId4" Type="http://schemas.openxmlformats.org/officeDocument/2006/relationships/oleObject" Target="../embeddings/Radni_list_programa_Microsoft_Office_Excel_97-200339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Radni_list_programa_Microsoft_Office_Excel_97-200344.xls"/><Relationship Id="rId5" Type="http://schemas.openxmlformats.org/officeDocument/2006/relationships/oleObject" Target="../embeddings/Radni_list_programa_Microsoft_Office_Excel_97-200343.xls"/><Relationship Id="rId4" Type="http://schemas.openxmlformats.org/officeDocument/2006/relationships/oleObject" Target="../embeddings/Radni_list_programa_Microsoft_Office_Excel_97-20034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Radni_list_programa_Microsoft_Office_Excel_97-20034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Radni_list_programa_Microsoft_Office_Excel_97-200347.xls"/><Relationship Id="rId5" Type="http://schemas.openxmlformats.org/officeDocument/2006/relationships/oleObject" Target="../embeddings/Radni_list_programa_Microsoft_Office_Excel_97-200346.xls"/><Relationship Id="rId4" Type="http://schemas.openxmlformats.org/officeDocument/2006/relationships/oleObject" Target="../embeddings/Radni_list_programa_Microsoft_Office_Excel_97-20034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Radni_list_programa_Microsoft_Office_Excel_97-200351.xls"/><Relationship Id="rId5" Type="http://schemas.openxmlformats.org/officeDocument/2006/relationships/oleObject" Target="../embeddings/Radni_list_programa_Microsoft_Office_Excel_97-200350.xls"/><Relationship Id="rId4" Type="http://schemas.openxmlformats.org/officeDocument/2006/relationships/oleObject" Target="../embeddings/Radni_list_programa_Microsoft_Office_Excel_97-200349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Radni_list_programa_Microsoft_Office_Excel_97-200354.xls"/><Relationship Id="rId5" Type="http://schemas.openxmlformats.org/officeDocument/2006/relationships/oleObject" Target="../embeddings/Radni_list_programa_Microsoft_Office_Excel_97-200353.xls"/><Relationship Id="rId4" Type="http://schemas.openxmlformats.org/officeDocument/2006/relationships/oleObject" Target="../embeddings/Radni_list_programa_Microsoft_Office_Excel_97-200352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Radni_list_programa_Microsoft_Office_Excel_97-200357.xls"/><Relationship Id="rId5" Type="http://schemas.openxmlformats.org/officeDocument/2006/relationships/oleObject" Target="../embeddings/Radni_list_programa_Microsoft_Office_Excel_97-200356.xls"/><Relationship Id="rId4" Type="http://schemas.openxmlformats.org/officeDocument/2006/relationships/oleObject" Target="../embeddings/Radni_list_programa_Microsoft_Office_Excel_97-20035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Radni_list_programa_Microsoft_Office_Excel_97-200360.xls"/><Relationship Id="rId5" Type="http://schemas.openxmlformats.org/officeDocument/2006/relationships/oleObject" Target="../embeddings/Radni_list_programa_Microsoft_Office_Excel_97-200359.xls"/><Relationship Id="rId4" Type="http://schemas.openxmlformats.org/officeDocument/2006/relationships/oleObject" Target="../embeddings/Radni_list_programa_Microsoft_Office_Excel_97-200358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Radni_list_programa_Microsoft_Office_Excel_97-200363.xls"/><Relationship Id="rId5" Type="http://schemas.openxmlformats.org/officeDocument/2006/relationships/oleObject" Target="../embeddings/Radni_list_programa_Microsoft_Office_Excel_97-200362.xls"/><Relationship Id="rId4" Type="http://schemas.openxmlformats.org/officeDocument/2006/relationships/oleObject" Target="../embeddings/Radni_list_programa_Microsoft_Office_Excel_97-20036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Radni_list_programa_Microsoft_Office_Excel_97-200366.xls"/><Relationship Id="rId5" Type="http://schemas.openxmlformats.org/officeDocument/2006/relationships/oleObject" Target="../embeddings/Radni_list_programa_Microsoft_Office_Excel_97-200365.xls"/><Relationship Id="rId4" Type="http://schemas.openxmlformats.org/officeDocument/2006/relationships/oleObject" Target="../embeddings/Radni_list_programa_Microsoft_Office_Excel_97-200364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Radni_list_programa_Microsoft_Office_Excel_97-200369.xls"/><Relationship Id="rId5" Type="http://schemas.openxmlformats.org/officeDocument/2006/relationships/oleObject" Target="../embeddings/Radni_list_programa_Microsoft_Office_Excel_97-200368.xls"/><Relationship Id="rId4" Type="http://schemas.openxmlformats.org/officeDocument/2006/relationships/oleObject" Target="../embeddings/Radni_list_programa_Microsoft_Office_Excel_97-200367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Radni_list_programa_Microsoft_Office_Excel_97-200372.xls"/><Relationship Id="rId5" Type="http://schemas.openxmlformats.org/officeDocument/2006/relationships/oleObject" Target="../embeddings/Radni_list_programa_Microsoft_Office_Excel_97-200371.xls"/><Relationship Id="rId4" Type="http://schemas.openxmlformats.org/officeDocument/2006/relationships/oleObject" Target="../embeddings/Radni_list_programa_Microsoft_Office_Excel_97-200370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Radni_list_programa_Microsoft_Office_Excel_97-200375.xls"/><Relationship Id="rId5" Type="http://schemas.openxmlformats.org/officeDocument/2006/relationships/oleObject" Target="../embeddings/Radni_list_programa_Microsoft_Office_Excel_97-200374.xls"/><Relationship Id="rId4" Type="http://schemas.openxmlformats.org/officeDocument/2006/relationships/oleObject" Target="../embeddings/Radni_list_programa_Microsoft_Office_Excel_97-200373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Radni_list_programa_Microsoft_Office_Excel_97-200378.xls"/><Relationship Id="rId5" Type="http://schemas.openxmlformats.org/officeDocument/2006/relationships/oleObject" Target="../embeddings/Radni_list_programa_Microsoft_Office_Excel_97-200377.xls"/><Relationship Id="rId4" Type="http://schemas.openxmlformats.org/officeDocument/2006/relationships/oleObject" Target="../embeddings/Radni_list_programa_Microsoft_Office_Excel_97-200376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Radni_list_programa_Microsoft_Office_Excel_97-200381.xls"/><Relationship Id="rId5" Type="http://schemas.openxmlformats.org/officeDocument/2006/relationships/oleObject" Target="../embeddings/Radni_list_programa_Microsoft_Office_Excel_97-200380.xls"/><Relationship Id="rId4" Type="http://schemas.openxmlformats.org/officeDocument/2006/relationships/oleObject" Target="../embeddings/Radni_list_programa_Microsoft_Office_Excel_97-200379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Radni_list_programa_Microsoft_Office_Excel_97-200384.xls"/><Relationship Id="rId5" Type="http://schemas.openxmlformats.org/officeDocument/2006/relationships/oleObject" Target="../embeddings/Radni_list_programa_Microsoft_Office_Excel_97-200383.xls"/><Relationship Id="rId4" Type="http://schemas.openxmlformats.org/officeDocument/2006/relationships/oleObject" Target="../embeddings/Radni_list_programa_Microsoft_Office_Excel_97-200382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Radni_list_programa_Microsoft_Office_Excel_97-200387.xls"/><Relationship Id="rId5" Type="http://schemas.openxmlformats.org/officeDocument/2006/relationships/oleObject" Target="../embeddings/Radni_list_programa_Microsoft_Office_Excel_97-200386.xls"/><Relationship Id="rId4" Type="http://schemas.openxmlformats.org/officeDocument/2006/relationships/oleObject" Target="../embeddings/Radni_list_programa_Microsoft_Office_Excel_97-200385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Radni_list_programa_Microsoft_Office_Excel_97-200390.xls"/><Relationship Id="rId5" Type="http://schemas.openxmlformats.org/officeDocument/2006/relationships/oleObject" Target="../embeddings/Radni_list_programa_Microsoft_Office_Excel_97-200389.xls"/><Relationship Id="rId4" Type="http://schemas.openxmlformats.org/officeDocument/2006/relationships/oleObject" Target="../embeddings/Radni_list_programa_Microsoft_Office_Excel_97-200388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Radni_list_programa_Microsoft_Office_Excel_97-200393.xls"/><Relationship Id="rId5" Type="http://schemas.openxmlformats.org/officeDocument/2006/relationships/oleObject" Target="../embeddings/Radni_list_programa_Microsoft_Office_Excel_97-200392.xls"/><Relationship Id="rId4" Type="http://schemas.openxmlformats.org/officeDocument/2006/relationships/oleObject" Target="../embeddings/Radni_list_programa_Microsoft_Office_Excel_97-20039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Radni_list_programa_Microsoft_Office_Excel_97-200396.xls"/><Relationship Id="rId5" Type="http://schemas.openxmlformats.org/officeDocument/2006/relationships/oleObject" Target="../embeddings/Radni_list_programa_Microsoft_Office_Excel_97-200395.xls"/><Relationship Id="rId4" Type="http://schemas.openxmlformats.org/officeDocument/2006/relationships/oleObject" Target="../embeddings/Radni_list_programa_Microsoft_Office_Excel_97-20039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Radni_list_programa_Microsoft_Office_Excel_97-200399.xls"/><Relationship Id="rId5" Type="http://schemas.openxmlformats.org/officeDocument/2006/relationships/oleObject" Target="../embeddings/Radni_list_programa_Microsoft_Office_Excel_97-200398.xls"/><Relationship Id="rId4" Type="http://schemas.openxmlformats.org/officeDocument/2006/relationships/oleObject" Target="../embeddings/Radni_list_programa_Microsoft_Office_Excel_97-200397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Radni_list_programa_Microsoft_Office_Excel_97-2003102.xls"/><Relationship Id="rId5" Type="http://schemas.openxmlformats.org/officeDocument/2006/relationships/oleObject" Target="../embeddings/Radni_list_programa_Microsoft_Office_Excel_97-2003101.xls"/><Relationship Id="rId4" Type="http://schemas.openxmlformats.org/officeDocument/2006/relationships/oleObject" Target="../embeddings/Radni_list_programa_Microsoft_Office_Excel_97-2003100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Radni_list_programa_Microsoft_Office_Excel_97-2003105.xls"/><Relationship Id="rId5" Type="http://schemas.openxmlformats.org/officeDocument/2006/relationships/oleObject" Target="../embeddings/Radni_list_programa_Microsoft_Office_Excel_97-2003104.xls"/><Relationship Id="rId4" Type="http://schemas.openxmlformats.org/officeDocument/2006/relationships/oleObject" Target="../embeddings/Radni_list_programa_Microsoft_Office_Excel_97-200310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Radni_list_programa_Microsoft_Office_Excel_97-2003108.xls"/><Relationship Id="rId5" Type="http://schemas.openxmlformats.org/officeDocument/2006/relationships/oleObject" Target="../embeddings/Radni_list_programa_Microsoft_Office_Excel_97-2003107.xls"/><Relationship Id="rId4" Type="http://schemas.openxmlformats.org/officeDocument/2006/relationships/oleObject" Target="../embeddings/Radni_list_programa_Microsoft_Office_Excel_97-2003106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Radni_list_programa_Microsoft_Office_Excel_97-2003111.xls"/><Relationship Id="rId5" Type="http://schemas.openxmlformats.org/officeDocument/2006/relationships/oleObject" Target="../embeddings/Radni_list_programa_Microsoft_Office_Excel_97-2003110.xls"/><Relationship Id="rId4" Type="http://schemas.openxmlformats.org/officeDocument/2006/relationships/oleObject" Target="../embeddings/Radni_list_programa_Microsoft_Office_Excel_97-2003109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Radni_list_programa_Microsoft_Office_Excel_97-20033.xls"/><Relationship Id="rId5" Type="http://schemas.openxmlformats.org/officeDocument/2006/relationships/oleObject" Target="../embeddings/Radni_list_programa_Microsoft_Office_Excel_97-20032.xls"/><Relationship Id="rId4" Type="http://schemas.openxmlformats.org/officeDocument/2006/relationships/oleObject" Target="../embeddings/Radni_list_programa_Microsoft_Office_Excel_97-20031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Radni_list_programa_Microsoft_Office_Excel_97-2003114.xls"/><Relationship Id="rId5" Type="http://schemas.openxmlformats.org/officeDocument/2006/relationships/oleObject" Target="../embeddings/Radni_list_programa_Microsoft_Office_Excel_97-2003113.xls"/><Relationship Id="rId4" Type="http://schemas.openxmlformats.org/officeDocument/2006/relationships/oleObject" Target="../embeddings/Radni_list_programa_Microsoft_Office_Excel_97-2003112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Radni_list_programa_Microsoft_Office_Excel_97-2003117.xls"/><Relationship Id="rId5" Type="http://schemas.openxmlformats.org/officeDocument/2006/relationships/oleObject" Target="../embeddings/Radni_list_programa_Microsoft_Office_Excel_97-2003116.xls"/><Relationship Id="rId4" Type="http://schemas.openxmlformats.org/officeDocument/2006/relationships/oleObject" Target="../embeddings/Radni_list_programa_Microsoft_Office_Excel_97-2003115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Radni_list_programa_Microsoft_Office_Excel_97-2003120.xls"/><Relationship Id="rId5" Type="http://schemas.openxmlformats.org/officeDocument/2006/relationships/oleObject" Target="../embeddings/Radni_list_programa_Microsoft_Office_Excel_97-2003119.xls"/><Relationship Id="rId4" Type="http://schemas.openxmlformats.org/officeDocument/2006/relationships/oleObject" Target="../embeddings/Radni_list_programa_Microsoft_Office_Excel_97-2003118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Radni_list_programa_Microsoft_Office_Excel_97-2003123.xls"/><Relationship Id="rId5" Type="http://schemas.openxmlformats.org/officeDocument/2006/relationships/oleObject" Target="../embeddings/Radni_list_programa_Microsoft_Office_Excel_97-2003122.xls"/><Relationship Id="rId4" Type="http://schemas.openxmlformats.org/officeDocument/2006/relationships/oleObject" Target="../embeddings/Radni_list_programa_Microsoft_Office_Excel_97-2003121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Radni_list_programa_Microsoft_Office_Excel_97-2003126.xls"/><Relationship Id="rId5" Type="http://schemas.openxmlformats.org/officeDocument/2006/relationships/oleObject" Target="../embeddings/Radni_list_programa_Microsoft_Office_Excel_97-2003125.xls"/><Relationship Id="rId4" Type="http://schemas.openxmlformats.org/officeDocument/2006/relationships/oleObject" Target="../embeddings/Radni_list_programa_Microsoft_Office_Excel_97-2003124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Radni_list_programa_Microsoft_Office_Excel_97-2003129.xls"/><Relationship Id="rId5" Type="http://schemas.openxmlformats.org/officeDocument/2006/relationships/oleObject" Target="../embeddings/Radni_list_programa_Microsoft_Office_Excel_97-2003128.xls"/><Relationship Id="rId4" Type="http://schemas.openxmlformats.org/officeDocument/2006/relationships/oleObject" Target="../embeddings/Radni_list_programa_Microsoft_Office_Excel_97-2003127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Radni_list_programa_Microsoft_Office_Excel_97-2003132.xls"/><Relationship Id="rId5" Type="http://schemas.openxmlformats.org/officeDocument/2006/relationships/oleObject" Target="../embeddings/Radni_list_programa_Microsoft_Office_Excel_97-2003131.xls"/><Relationship Id="rId4" Type="http://schemas.openxmlformats.org/officeDocument/2006/relationships/oleObject" Target="../embeddings/Radni_list_programa_Microsoft_Office_Excel_97-2003130.xls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Radni_list_programa_Microsoft_Office_Excel_97-20038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Radni_list_programa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Radni_list_programa_Microsoft_Office_Excel_97-20036.xls"/><Relationship Id="rId5" Type="http://schemas.openxmlformats.org/officeDocument/2006/relationships/oleObject" Target="../embeddings/Radni_list_programa_Microsoft_Office_Excel_97-20035.xls"/><Relationship Id="rId4" Type="http://schemas.openxmlformats.org/officeDocument/2006/relationships/oleObject" Target="../embeddings/Radni_list_programa_Microsoft_Office_Excel_97-20034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Radni_list_programa_Microsoft_Office_Excel_97-200311.xls"/><Relationship Id="rId5" Type="http://schemas.openxmlformats.org/officeDocument/2006/relationships/oleObject" Target="../embeddings/Radni_list_programa_Microsoft_Office_Excel_97-200310.xls"/><Relationship Id="rId4" Type="http://schemas.openxmlformats.org/officeDocument/2006/relationships/oleObject" Target="../embeddings/Radni_list_programa_Microsoft_Office_Excel_97-20039.xls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4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Radni_list_programa_Microsoft_Office_Excel_97-200314.xls"/><Relationship Id="rId5" Type="http://schemas.openxmlformats.org/officeDocument/2006/relationships/oleObject" Target="../embeddings/Radni_list_programa_Microsoft_Office_Excel_97-200313.xls"/><Relationship Id="rId4" Type="http://schemas.openxmlformats.org/officeDocument/2006/relationships/oleObject" Target="../embeddings/Radni_list_programa_Microsoft_Office_Excel_97-200312.xls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adni_list_programa_Microsoft_Office_Excel_97-200315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Radni_list_programa_Microsoft_Office_Excel_97-200317.xls"/><Relationship Id="rId5" Type="http://schemas.openxmlformats.org/officeDocument/2006/relationships/oleObject" Target="../embeddings/Radni_list_programa_Microsoft_Office_Excel_97-200316.xls"/><Relationship Id="rId4" Type="http://schemas.openxmlformats.org/officeDocument/2006/relationships/oleObject" Target="../embeddings/Radni_list_programa_Microsoft_Office_Excel_97-200315.xls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Radni_list_programa_Microsoft_Office_Excel_97-200320.xls"/><Relationship Id="rId5" Type="http://schemas.openxmlformats.org/officeDocument/2006/relationships/oleObject" Target="../embeddings/Radni_list_programa_Microsoft_Office_Excel_97-200319.xls"/><Relationship Id="rId4" Type="http://schemas.openxmlformats.org/officeDocument/2006/relationships/oleObject" Target="../embeddings/Radni_list_programa_Microsoft_Office_Excel_97-20031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Istraživanje o zadovoljstvu školom </a:t>
            </a:r>
            <a:r>
              <a:rPr lang="hr-HR" sz="2700" dirty="0" smtClean="0"/>
              <a:t>(učenici)</a:t>
            </a:r>
            <a:endParaRPr lang="hr-HR" sz="27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err="1" smtClean="0"/>
              <a:t>Samovrednovanje</a:t>
            </a:r>
            <a:r>
              <a:rPr lang="hr-HR" dirty="0" smtClean="0"/>
              <a:t> i kvaliteta,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2011./2012.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Srednja škola </a:t>
            </a:r>
            <a:r>
              <a:rPr lang="hr-HR" dirty="0" err="1" smtClean="0"/>
              <a:t>Bedekovčina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Administrativna služba dostupna je u svom radnom vremenu</a:t>
            </a:r>
            <a:endParaRPr lang="hr-HR" dirty="0"/>
          </a:p>
        </p:txBody>
      </p:sp>
      <p:graphicFrame>
        <p:nvGraphicFramePr>
          <p:cNvPr id="10243" name="Object 7"/>
          <p:cNvGraphicFramePr>
            <a:graphicFrameLocks/>
          </p:cNvGraphicFramePr>
          <p:nvPr/>
        </p:nvGraphicFramePr>
        <p:xfrm>
          <a:off x="569913" y="2090738"/>
          <a:ext cx="3587750" cy="3354486"/>
        </p:xfrm>
        <a:graphic>
          <a:graphicData uri="http://schemas.openxmlformats.org/presentationml/2006/ole">
            <p:oleObj spid="_x0000_s10243" name="Worksheet" r:id="rId4" imgW="3591023" imgH="3171720" progId="Excel.Sheet.8">
              <p:embed/>
            </p:oleObj>
          </a:graphicData>
        </a:graphic>
      </p:graphicFrame>
      <p:graphicFrame>
        <p:nvGraphicFramePr>
          <p:cNvPr id="1024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10246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5004048" y="2060848"/>
          <a:ext cx="3582095" cy="3409950"/>
        </p:xfrm>
        <a:graphic>
          <a:graphicData uri="http://schemas.openxmlformats.org/presentationml/2006/ole">
            <p:oleObj spid="_x0000_s10247" name="Worksheet" r:id="rId6" imgW="3295708" imgH="341007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pomaže učenicima kojima je to potrebno</a:t>
            </a:r>
            <a:endParaRPr lang="hr-HR" dirty="0"/>
          </a:p>
        </p:txBody>
      </p:sp>
      <p:graphicFrame>
        <p:nvGraphicFramePr>
          <p:cNvPr id="11267" name="Object 7"/>
          <p:cNvGraphicFramePr>
            <a:graphicFrameLocks/>
          </p:cNvGraphicFramePr>
          <p:nvPr/>
        </p:nvGraphicFramePr>
        <p:xfrm>
          <a:off x="1043608" y="1988840"/>
          <a:ext cx="3209999" cy="3456384"/>
        </p:xfrm>
        <a:graphic>
          <a:graphicData uri="http://schemas.openxmlformats.org/presentationml/2006/ole">
            <p:oleObj spid="_x0000_s11267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1127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11270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5148064" y="1988840"/>
          <a:ext cx="3266827" cy="3486150"/>
        </p:xfrm>
        <a:graphic>
          <a:graphicData uri="http://schemas.openxmlformats.org/presentationml/2006/ole">
            <p:oleObj spid="_x0000_s11271" name="Worksheet" r:id="rId6" imgW="2476438" imgH="348619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često organizira razne edukacije za učenike</a:t>
            </a:r>
            <a:endParaRPr lang="hr-HR" dirty="0"/>
          </a:p>
        </p:txBody>
      </p:sp>
      <p:graphicFrame>
        <p:nvGraphicFramePr>
          <p:cNvPr id="14339" name="Object 7"/>
          <p:cNvGraphicFramePr>
            <a:graphicFrameLocks/>
          </p:cNvGraphicFramePr>
          <p:nvPr/>
        </p:nvGraphicFramePr>
        <p:xfrm>
          <a:off x="569913" y="1916832"/>
          <a:ext cx="3349625" cy="3456384"/>
        </p:xfrm>
        <a:graphic>
          <a:graphicData uri="http://schemas.openxmlformats.org/presentationml/2006/ole">
            <p:oleObj spid="_x0000_s14339" name="Worksheet" r:id="rId4" imgW="3352666" imgH="3171720" progId="Excel.Sheet.8">
              <p:embed/>
            </p:oleObj>
          </a:graphicData>
        </a:graphic>
      </p:graphicFrame>
      <p:graphicFrame>
        <p:nvGraphicFramePr>
          <p:cNvPr id="1434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1434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4860032" y="1916833"/>
          <a:ext cx="3482281" cy="3528392"/>
        </p:xfrm>
        <a:graphic>
          <a:graphicData uri="http://schemas.openxmlformats.org/presentationml/2006/ole">
            <p:oleObj spid="_x0000_s14343" name="Worksheet" r:id="rId6" imgW="2476438" imgH="354341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 školi postoji velik broj izvannastavnih aktivnosti</a:t>
            </a:r>
            <a:endParaRPr lang="hr-HR" dirty="0"/>
          </a:p>
        </p:txBody>
      </p:sp>
      <p:graphicFrame>
        <p:nvGraphicFramePr>
          <p:cNvPr id="17411" name="Object 5"/>
          <p:cNvGraphicFramePr>
            <a:graphicFrameLocks/>
          </p:cNvGraphicFramePr>
          <p:nvPr/>
        </p:nvGraphicFramePr>
        <p:xfrm>
          <a:off x="755576" y="1916832"/>
          <a:ext cx="3313112" cy="3528392"/>
        </p:xfrm>
        <a:graphic>
          <a:graphicData uri="http://schemas.openxmlformats.org/presentationml/2006/ole">
            <p:oleObj spid="_x0000_s17411" name="Worksheet" r:id="rId4" imgW="3314604" imgH="3171720" progId="Excel.Sheet.8">
              <p:embed/>
            </p:oleObj>
          </a:graphicData>
        </a:graphic>
      </p:graphicFrame>
      <p:graphicFrame>
        <p:nvGraphicFramePr>
          <p:cNvPr id="1741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17414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04048" y="1916832"/>
          <a:ext cx="3411291" cy="3528392"/>
        </p:xfrm>
        <a:graphic>
          <a:graphicData uri="http://schemas.openxmlformats.org/presentationml/2006/ole">
            <p:oleObj spid="_x0000_s17415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Vrijeme za izvannastavne aktivnosti </a:t>
            </a:r>
            <a:br>
              <a:rPr lang="hr-HR" dirty="0" smtClean="0"/>
            </a:br>
            <a:r>
              <a:rPr lang="hr-HR" dirty="0" smtClean="0"/>
              <a:t>(1 sat tjedno) je dovoljno</a:t>
            </a:r>
            <a:endParaRPr lang="hr-HR" dirty="0"/>
          </a:p>
        </p:txBody>
      </p:sp>
      <p:graphicFrame>
        <p:nvGraphicFramePr>
          <p:cNvPr id="18435" name="Object 5"/>
          <p:cNvGraphicFramePr>
            <a:graphicFrameLocks/>
          </p:cNvGraphicFramePr>
          <p:nvPr/>
        </p:nvGraphicFramePr>
        <p:xfrm>
          <a:off x="900113" y="1988840"/>
          <a:ext cx="3095823" cy="3421360"/>
        </p:xfrm>
        <a:graphic>
          <a:graphicData uri="http://schemas.openxmlformats.org/presentationml/2006/ole">
            <p:oleObj spid="_x0000_s1843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1843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1843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19675" y="1989138"/>
          <a:ext cx="3668713" cy="3455987"/>
        </p:xfrm>
        <a:graphic>
          <a:graphicData uri="http://schemas.openxmlformats.org/presentationml/2006/ole">
            <p:oleObj spid="_x0000_s18439" name="Worksheet" r:id="rId6" imgW="2781201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Učionice su suvremeno opremljene</a:t>
            </a:r>
          </a:p>
        </p:txBody>
      </p:sp>
      <p:graphicFrame>
        <p:nvGraphicFramePr>
          <p:cNvPr id="19459" name="Object 5"/>
          <p:cNvGraphicFramePr>
            <a:graphicFrameLocks/>
          </p:cNvGraphicFramePr>
          <p:nvPr/>
        </p:nvGraphicFramePr>
        <p:xfrm>
          <a:off x="569913" y="1844824"/>
          <a:ext cx="3570039" cy="3456384"/>
        </p:xfrm>
        <a:graphic>
          <a:graphicData uri="http://schemas.openxmlformats.org/presentationml/2006/ole">
            <p:oleObj spid="_x0000_s19459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1946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4716017" y="1844824"/>
          <a:ext cx="3699322" cy="3571726"/>
        </p:xfrm>
        <a:graphic>
          <a:graphicData uri="http://schemas.openxmlformats.org/presentationml/2006/ole">
            <p:oleObj spid="_x0000_s19463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Sportska dvorana je sigurna i dobro opremljena</a:t>
            </a:r>
            <a:endParaRPr lang="hr-HR" dirty="0"/>
          </a:p>
        </p:txBody>
      </p:sp>
      <p:graphicFrame>
        <p:nvGraphicFramePr>
          <p:cNvPr id="20483" name="Object 5"/>
          <p:cNvGraphicFramePr>
            <a:graphicFrameLocks/>
          </p:cNvGraphicFramePr>
          <p:nvPr/>
        </p:nvGraphicFramePr>
        <p:xfrm>
          <a:off x="611560" y="2060848"/>
          <a:ext cx="3492500" cy="3456384"/>
        </p:xfrm>
        <a:graphic>
          <a:graphicData uri="http://schemas.openxmlformats.org/presentationml/2006/ole">
            <p:oleObj spid="_x0000_s20483" name="Worksheet" r:id="rId4" imgW="3495734" imgH="3171720" progId="Excel.Sheet.8">
              <p:embed/>
            </p:oleObj>
          </a:graphicData>
        </a:graphic>
      </p:graphicFrame>
      <p:graphicFrame>
        <p:nvGraphicFramePr>
          <p:cNvPr id="2048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20486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932040" y="1988840"/>
          <a:ext cx="3555307" cy="3528392"/>
        </p:xfrm>
        <a:graphic>
          <a:graphicData uri="http://schemas.openxmlformats.org/presentationml/2006/ole">
            <p:oleObj spid="_x0000_s20487" name="Worksheet" r:id="rId6" imgW="2476438" imgH="329561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Svlačionice su čiste, uredne, opremljene i sigurne</a:t>
            </a:r>
            <a:endParaRPr lang="hr-HR" dirty="0"/>
          </a:p>
        </p:txBody>
      </p:sp>
      <p:graphicFrame>
        <p:nvGraphicFramePr>
          <p:cNvPr id="21507" name="Object 5"/>
          <p:cNvGraphicFramePr>
            <a:graphicFrameLocks/>
          </p:cNvGraphicFramePr>
          <p:nvPr/>
        </p:nvGraphicFramePr>
        <p:xfrm>
          <a:off x="569913" y="1844824"/>
          <a:ext cx="3209999" cy="3672408"/>
        </p:xfrm>
        <a:graphic>
          <a:graphicData uri="http://schemas.openxmlformats.org/presentationml/2006/ole">
            <p:oleObj spid="_x0000_s21507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151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21510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860032" y="1844824"/>
          <a:ext cx="3339407" cy="3672408"/>
        </p:xfrm>
        <a:graphic>
          <a:graphicData uri="http://schemas.openxmlformats.org/presentationml/2006/ole">
            <p:oleObj spid="_x0000_s21511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Naša škola izgleda lijepo i moderno</a:t>
            </a:r>
          </a:p>
        </p:txBody>
      </p:sp>
      <p:graphicFrame>
        <p:nvGraphicFramePr>
          <p:cNvPr id="22531" name="Object 5"/>
          <p:cNvGraphicFramePr>
            <a:graphicFrameLocks/>
          </p:cNvGraphicFramePr>
          <p:nvPr/>
        </p:nvGraphicFramePr>
        <p:xfrm>
          <a:off x="569913" y="1772816"/>
          <a:ext cx="3354015" cy="3744416"/>
        </p:xfrm>
        <a:graphic>
          <a:graphicData uri="http://schemas.openxmlformats.org/presentationml/2006/ole">
            <p:oleObj spid="_x0000_s22531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253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p:oleObj spid="_x0000_s22533" r:id="rId5" imgW="2426418" imgH="3164098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22535" name="Worksheet" r:id="rId6" imgW="8143951" imgH="733349" progId="Excel.Sheet.8">
              <p:embed/>
            </p:oleObj>
          </a:graphicData>
        </a:graphic>
      </p:graphicFrame>
      <p:sp>
        <p:nvSpPr>
          <p:cNvPr id="7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5004048" y="1772816"/>
          <a:ext cx="3411291" cy="3672408"/>
        </p:xfrm>
        <a:graphic>
          <a:graphicData uri="http://schemas.openxmlformats.org/presentationml/2006/ole">
            <p:oleObj spid="_x0000_s22536" name="Worksheet" r:id="rId7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imaju gdje boraviti pod odmorima i dok čekaju prijevoz</a:t>
            </a:r>
            <a:endParaRPr lang="hr-HR" dirty="0"/>
          </a:p>
        </p:txBody>
      </p:sp>
      <p:graphicFrame>
        <p:nvGraphicFramePr>
          <p:cNvPr id="23555" name="Object 5"/>
          <p:cNvGraphicFramePr>
            <a:graphicFrameLocks/>
          </p:cNvGraphicFramePr>
          <p:nvPr/>
        </p:nvGraphicFramePr>
        <p:xfrm>
          <a:off x="569913" y="1844824"/>
          <a:ext cx="3354015" cy="3600400"/>
        </p:xfrm>
        <a:graphic>
          <a:graphicData uri="http://schemas.openxmlformats.org/presentationml/2006/ole">
            <p:oleObj spid="_x0000_s2355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355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2355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148064" y="1916832"/>
          <a:ext cx="3338711" cy="3600400"/>
        </p:xfrm>
        <a:graphic>
          <a:graphicData uri="http://schemas.openxmlformats.org/presentationml/2006/ole">
            <p:oleObj spid="_x0000_s23559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Cilj istraživanja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Ispitivanje zadovoljstva školom (organizacijom i funkcioniranjem, radom nastavnika, stručnih službi i ostalih djelatnika, stanjem škole i uvjetima rada) –učenika (usporedba prošle i sadašnje školske godine)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Dobiveni rezultati – procjena trenutnog stanja koristit će se kao početna točka u svrhu izrade plana unapređenja kvalitete na onim područjima koja se pokažu kao loše ocijenjena u obje godine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Učenici se na vrijeme obavještavaju o događanjima, promjenama, sastancima</a:t>
            </a:r>
          </a:p>
        </p:txBody>
      </p:sp>
      <p:graphicFrame>
        <p:nvGraphicFramePr>
          <p:cNvPr id="24579" name="Object 5"/>
          <p:cNvGraphicFramePr>
            <a:graphicFrameLocks/>
          </p:cNvGraphicFramePr>
          <p:nvPr/>
        </p:nvGraphicFramePr>
        <p:xfrm>
          <a:off x="827584" y="1772816"/>
          <a:ext cx="3137991" cy="3600400"/>
        </p:xfrm>
        <a:graphic>
          <a:graphicData uri="http://schemas.openxmlformats.org/presentationml/2006/ole">
            <p:oleObj spid="_x0000_s24579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2458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5004048" y="1772816"/>
          <a:ext cx="3267720" cy="3643734"/>
        </p:xfrm>
        <a:graphic>
          <a:graphicData uri="http://schemas.openxmlformats.org/presentationml/2006/ole">
            <p:oleObj spid="_x0000_s24583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i sami paze na red i čuvaju imovinu škole</a:t>
            </a:r>
            <a:endParaRPr lang="hr-HR" dirty="0"/>
          </a:p>
        </p:txBody>
      </p:sp>
      <p:graphicFrame>
        <p:nvGraphicFramePr>
          <p:cNvPr id="28675" name="Object 5"/>
          <p:cNvGraphicFramePr>
            <a:graphicFrameLocks/>
          </p:cNvGraphicFramePr>
          <p:nvPr/>
        </p:nvGraphicFramePr>
        <p:xfrm>
          <a:off x="827584" y="1844824"/>
          <a:ext cx="3354015" cy="3600400"/>
        </p:xfrm>
        <a:graphic>
          <a:graphicData uri="http://schemas.openxmlformats.org/presentationml/2006/ole">
            <p:oleObj spid="_x0000_s2867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867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2867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76056" y="1844824"/>
          <a:ext cx="3339158" cy="3672408"/>
        </p:xfrm>
        <a:graphic>
          <a:graphicData uri="http://schemas.openxmlformats.org/presentationml/2006/ole">
            <p:oleObj spid="_x0000_s28679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Ima dovoljno koševa za otpatke po hodnicima i učionicama</a:t>
            </a:r>
            <a:endParaRPr lang="hr-HR" dirty="0"/>
          </a:p>
        </p:txBody>
      </p:sp>
      <p:graphicFrame>
        <p:nvGraphicFramePr>
          <p:cNvPr id="30723" name="Object 5"/>
          <p:cNvGraphicFramePr>
            <a:graphicFrameLocks/>
          </p:cNvGraphicFramePr>
          <p:nvPr/>
        </p:nvGraphicFramePr>
        <p:xfrm>
          <a:off x="827584" y="1772816"/>
          <a:ext cx="3354015" cy="3672408"/>
        </p:xfrm>
        <a:graphic>
          <a:graphicData uri="http://schemas.openxmlformats.org/presentationml/2006/ole">
            <p:oleObj spid="_x0000_s30723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3072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30726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860032" y="1772816"/>
          <a:ext cx="3482727" cy="3744416"/>
        </p:xfrm>
        <a:graphic>
          <a:graphicData uri="http://schemas.openxmlformats.org/presentationml/2006/ole">
            <p:oleObj spid="_x0000_s30727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Ravnatelj je dostupan svim učenicima</a:t>
            </a:r>
            <a:endParaRPr lang="hr-HR" dirty="0"/>
          </a:p>
        </p:txBody>
      </p:sp>
      <p:graphicFrame>
        <p:nvGraphicFramePr>
          <p:cNvPr id="31747" name="Object 5"/>
          <p:cNvGraphicFramePr>
            <a:graphicFrameLocks/>
          </p:cNvGraphicFramePr>
          <p:nvPr/>
        </p:nvGraphicFramePr>
        <p:xfrm>
          <a:off x="755576" y="1772816"/>
          <a:ext cx="3354015" cy="3672408"/>
        </p:xfrm>
        <a:graphic>
          <a:graphicData uri="http://schemas.openxmlformats.org/presentationml/2006/ole">
            <p:oleObj spid="_x0000_s31747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3175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31750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788024" y="1772816"/>
          <a:ext cx="3410719" cy="3672408"/>
        </p:xfrm>
        <a:graphic>
          <a:graphicData uri="http://schemas.openxmlformats.org/presentationml/2006/ole">
            <p:oleObj spid="_x0000_s31751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Okoliš škole se redovito održava</a:t>
            </a:r>
          </a:p>
        </p:txBody>
      </p:sp>
      <p:graphicFrame>
        <p:nvGraphicFramePr>
          <p:cNvPr id="34819" name="Object 5"/>
          <p:cNvGraphicFramePr>
            <a:graphicFrameLocks/>
          </p:cNvGraphicFramePr>
          <p:nvPr/>
        </p:nvGraphicFramePr>
        <p:xfrm>
          <a:off x="569913" y="1772816"/>
          <a:ext cx="3354015" cy="3744416"/>
        </p:xfrm>
        <a:graphic>
          <a:graphicData uri="http://schemas.openxmlformats.org/presentationml/2006/ole">
            <p:oleObj spid="_x0000_s34819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3482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5004048" y="1772816"/>
          <a:ext cx="3339282" cy="3744416"/>
        </p:xfrm>
        <a:graphic>
          <a:graphicData uri="http://schemas.openxmlformats.org/presentationml/2006/ole">
            <p:oleObj spid="_x0000_s34823" name="Worksheet" r:id="rId6" imgW="2476438" imgH="32575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znaju što se događa i dogovara na sastancima Vijeća učenika</a:t>
            </a:r>
            <a:endParaRPr lang="hr-HR" dirty="0"/>
          </a:p>
        </p:txBody>
      </p:sp>
      <p:graphicFrame>
        <p:nvGraphicFramePr>
          <p:cNvPr id="35843" name="Object 5"/>
          <p:cNvGraphicFramePr>
            <a:graphicFrameLocks/>
          </p:cNvGraphicFramePr>
          <p:nvPr/>
        </p:nvGraphicFramePr>
        <p:xfrm>
          <a:off x="569913" y="2090738"/>
          <a:ext cx="3209999" cy="3171825"/>
        </p:xfrm>
        <a:graphic>
          <a:graphicData uri="http://schemas.openxmlformats.org/presentationml/2006/ole">
            <p:oleObj spid="_x0000_s35843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3584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35846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860032" y="1844825"/>
          <a:ext cx="3291781" cy="3603476"/>
        </p:xfrm>
        <a:graphic>
          <a:graphicData uri="http://schemas.openxmlformats.org/presentationml/2006/ole">
            <p:oleObj spid="_x0000_s35847" name="Worksheet" r:id="rId6" imgW="2428928" imgH="317172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Knjižnica je uvijek dostupna učenicima u svom radnom vremenu</a:t>
            </a:r>
            <a:endParaRPr lang="hr-HR" dirty="0"/>
          </a:p>
        </p:txBody>
      </p:sp>
      <p:graphicFrame>
        <p:nvGraphicFramePr>
          <p:cNvPr id="38915" name="Object 5"/>
          <p:cNvGraphicFramePr>
            <a:graphicFrameLocks/>
          </p:cNvGraphicFramePr>
          <p:nvPr/>
        </p:nvGraphicFramePr>
        <p:xfrm>
          <a:off x="569913" y="1772816"/>
          <a:ext cx="3426023" cy="3600400"/>
        </p:xfrm>
        <a:graphic>
          <a:graphicData uri="http://schemas.openxmlformats.org/presentationml/2006/ole">
            <p:oleObj spid="_x0000_s3891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3891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3891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716016" y="1772816"/>
          <a:ext cx="3483422" cy="3643734"/>
        </p:xfrm>
        <a:graphic>
          <a:graphicData uri="http://schemas.openxmlformats.org/presentationml/2006/ole">
            <p:oleObj spid="_x0000_s38919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Knjižnica ne služi samo radi posudbe i vraćanja knjiga</a:t>
            </a:r>
            <a:endParaRPr lang="hr-HR" dirty="0"/>
          </a:p>
        </p:txBody>
      </p:sp>
      <p:graphicFrame>
        <p:nvGraphicFramePr>
          <p:cNvPr id="40963" name="Object 5"/>
          <p:cNvGraphicFramePr>
            <a:graphicFrameLocks/>
          </p:cNvGraphicFramePr>
          <p:nvPr/>
        </p:nvGraphicFramePr>
        <p:xfrm>
          <a:off x="827584" y="1844824"/>
          <a:ext cx="3240360" cy="3672408"/>
        </p:xfrm>
        <a:graphic>
          <a:graphicData uri="http://schemas.openxmlformats.org/presentationml/2006/ole">
            <p:oleObj spid="_x0000_s40963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4096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40966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932040" y="1844824"/>
          <a:ext cx="3266827" cy="3672408"/>
        </p:xfrm>
        <a:graphic>
          <a:graphicData uri="http://schemas.openxmlformats.org/presentationml/2006/ole">
            <p:oleObj spid="_x0000_s40967" name="Worksheet" r:id="rId6" imgW="2476438" imgH="32575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Pedagoške mjere u školi su realne i daju se učenicima koji su ih zaslužili</a:t>
            </a:r>
            <a:endParaRPr lang="hr-HR" dirty="0"/>
          </a:p>
        </p:txBody>
      </p:sp>
      <p:graphicFrame>
        <p:nvGraphicFramePr>
          <p:cNvPr id="41987" name="Object 5"/>
          <p:cNvGraphicFramePr>
            <a:graphicFrameLocks/>
          </p:cNvGraphicFramePr>
          <p:nvPr/>
        </p:nvGraphicFramePr>
        <p:xfrm>
          <a:off x="569913" y="1772816"/>
          <a:ext cx="3426023" cy="3672408"/>
        </p:xfrm>
        <a:graphic>
          <a:graphicData uri="http://schemas.openxmlformats.org/presentationml/2006/ole">
            <p:oleObj spid="_x0000_s41987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4199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41990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932040" y="1772816"/>
          <a:ext cx="3483299" cy="3672408"/>
        </p:xfrm>
        <a:graphic>
          <a:graphicData uri="http://schemas.openxmlformats.org/presentationml/2006/ole">
            <p:oleObj spid="_x0000_s41991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Pohvale i nagrade učenicima koji su ih zaslužili su javne i česte</a:t>
            </a:r>
            <a:endParaRPr lang="hr-HR" dirty="0"/>
          </a:p>
        </p:txBody>
      </p:sp>
      <p:graphicFrame>
        <p:nvGraphicFramePr>
          <p:cNvPr id="43011" name="Object 5"/>
          <p:cNvGraphicFramePr>
            <a:graphicFrameLocks/>
          </p:cNvGraphicFramePr>
          <p:nvPr/>
        </p:nvGraphicFramePr>
        <p:xfrm>
          <a:off x="569913" y="1772816"/>
          <a:ext cx="3354015" cy="3672408"/>
        </p:xfrm>
        <a:graphic>
          <a:graphicData uri="http://schemas.openxmlformats.org/presentationml/2006/ole">
            <p:oleObj spid="_x0000_s43011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4301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43014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860032" y="1772816"/>
          <a:ext cx="3482281" cy="3715172"/>
        </p:xfrm>
        <a:graphic>
          <a:graphicData uri="http://schemas.openxmlformats.org/presentationml/2006/ole">
            <p:oleObj spid="_x0000_s43015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Ispitanici</a:t>
            </a:r>
          </a:p>
        </p:txBody>
      </p:sp>
      <p:sp>
        <p:nvSpPr>
          <p:cNvPr id="7885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hr-HR" dirty="0" smtClean="0"/>
          </a:p>
          <a:p>
            <a:pPr algn="ctr" eaLnBrk="1" hangingPunct="1"/>
            <a:r>
              <a:rPr lang="hr-HR" sz="4400" dirty="0" smtClean="0"/>
              <a:t>Učenici (516) </a:t>
            </a:r>
          </a:p>
          <a:p>
            <a:pPr algn="ctr" eaLnBrk="1" hangingPunct="1">
              <a:buNone/>
            </a:pPr>
            <a:r>
              <a:rPr lang="hr-HR" sz="4400" dirty="0" smtClean="0"/>
              <a:t>2., 3. i 4. razreda (svi razredi)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Svi učenici su upoznati sa Statutom škole i Pravilnikom o kućnom redu</a:t>
            </a:r>
            <a:endParaRPr lang="hr-HR" dirty="0"/>
          </a:p>
        </p:txBody>
      </p:sp>
      <p:graphicFrame>
        <p:nvGraphicFramePr>
          <p:cNvPr id="44035" name="Object 5"/>
          <p:cNvGraphicFramePr>
            <a:graphicFrameLocks/>
          </p:cNvGraphicFramePr>
          <p:nvPr/>
        </p:nvGraphicFramePr>
        <p:xfrm>
          <a:off x="683568" y="1772816"/>
          <a:ext cx="3426023" cy="3744416"/>
        </p:xfrm>
        <a:graphic>
          <a:graphicData uri="http://schemas.openxmlformats.org/presentationml/2006/ole">
            <p:oleObj spid="_x0000_s4403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4403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4403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860032" y="1772816"/>
          <a:ext cx="3528392" cy="3816424"/>
        </p:xfrm>
        <a:graphic>
          <a:graphicData uri="http://schemas.openxmlformats.org/presentationml/2006/ole">
            <p:oleObj spid="_x0000_s44039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Svi učenici znaju za Deklaraciju o pravima srednjoškolaca</a:t>
            </a:r>
            <a:endParaRPr lang="hr-HR" dirty="0"/>
          </a:p>
        </p:txBody>
      </p:sp>
      <p:graphicFrame>
        <p:nvGraphicFramePr>
          <p:cNvPr id="47107" name="Object 3"/>
          <p:cNvGraphicFramePr>
            <a:graphicFrameLocks/>
          </p:cNvGraphicFramePr>
          <p:nvPr/>
        </p:nvGraphicFramePr>
        <p:xfrm>
          <a:off x="4932040" y="1916832"/>
          <a:ext cx="3659188" cy="3514725"/>
        </p:xfrm>
        <a:graphic>
          <a:graphicData uri="http://schemas.openxmlformats.org/presentationml/2006/ole">
            <p:oleObj spid="_x0000_s47107" name="Worksheet" r:id="rId4" imgW="3657699" imgH="3514805" progId="Excel.Sheet.8">
              <p:embed/>
            </p:oleObj>
          </a:graphicData>
        </a:graphic>
      </p:graphicFrame>
      <p:graphicFrame>
        <p:nvGraphicFramePr>
          <p:cNvPr id="4710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4710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539552" y="1916832"/>
          <a:ext cx="3497263" cy="3528392"/>
        </p:xfrm>
        <a:graphic>
          <a:graphicData uri="http://schemas.openxmlformats.org/presentationml/2006/ole">
            <p:oleObj spid="_x0000_s47109" name="Worksheet" r:id="rId6" imgW="3495734" imgH="357176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znaju za Etički kodeks učenika škole</a:t>
            </a:r>
            <a:endParaRPr lang="hr-HR" dirty="0"/>
          </a:p>
        </p:txBody>
      </p:sp>
      <p:graphicFrame>
        <p:nvGraphicFramePr>
          <p:cNvPr id="48131" name="Object 5"/>
          <p:cNvGraphicFramePr>
            <a:graphicFrameLocks/>
          </p:cNvGraphicFramePr>
          <p:nvPr/>
        </p:nvGraphicFramePr>
        <p:xfrm>
          <a:off x="569913" y="1772816"/>
          <a:ext cx="3282007" cy="3744416"/>
        </p:xfrm>
        <a:graphic>
          <a:graphicData uri="http://schemas.openxmlformats.org/presentationml/2006/ole">
            <p:oleObj spid="_x0000_s48131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48133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48133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76056" y="1772816"/>
          <a:ext cx="3411016" cy="3744416"/>
        </p:xfrm>
        <a:graphic>
          <a:graphicData uri="http://schemas.openxmlformats.org/presentationml/2006/ole">
            <p:oleObj spid="_x0000_s48134" name="Worksheet" r:id="rId6" imgW="2476438" imgH="346702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Stručna praksa je dobro organizirana i u školi i izvan škole</a:t>
            </a:r>
            <a:endParaRPr lang="hr-HR" dirty="0"/>
          </a:p>
        </p:txBody>
      </p:sp>
      <p:graphicFrame>
        <p:nvGraphicFramePr>
          <p:cNvPr id="50179" name="Object 5"/>
          <p:cNvGraphicFramePr>
            <a:graphicFrameLocks/>
          </p:cNvGraphicFramePr>
          <p:nvPr/>
        </p:nvGraphicFramePr>
        <p:xfrm>
          <a:off x="569913" y="1772816"/>
          <a:ext cx="3426023" cy="3744416"/>
        </p:xfrm>
        <a:graphic>
          <a:graphicData uri="http://schemas.openxmlformats.org/presentationml/2006/ole">
            <p:oleObj spid="_x0000_s50179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5018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018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76056" y="1772816"/>
          <a:ext cx="3483744" cy="3816424"/>
        </p:xfrm>
        <a:graphic>
          <a:graphicData uri="http://schemas.openxmlformats.org/presentationml/2006/ole">
            <p:oleObj spid="_x0000_s50183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 školi ima slučajeva nasilja</a:t>
            </a:r>
          </a:p>
        </p:txBody>
      </p:sp>
      <p:graphicFrame>
        <p:nvGraphicFramePr>
          <p:cNvPr id="51203" name="Object 5"/>
          <p:cNvGraphicFramePr>
            <a:graphicFrameLocks/>
          </p:cNvGraphicFramePr>
          <p:nvPr/>
        </p:nvGraphicFramePr>
        <p:xfrm>
          <a:off x="569913" y="1772816"/>
          <a:ext cx="3426023" cy="3672408"/>
        </p:xfrm>
        <a:graphic>
          <a:graphicData uri="http://schemas.openxmlformats.org/presentationml/2006/ole">
            <p:oleObj spid="_x0000_s51203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1206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5004048" y="1772816"/>
          <a:ext cx="3528392" cy="3816424"/>
        </p:xfrm>
        <a:graphic>
          <a:graphicData uri="http://schemas.openxmlformats.org/presentationml/2006/ole">
            <p:oleObj spid="_x0000_s51207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Slučajevi nasilja se uspješno rješavaju</a:t>
            </a:r>
            <a:endParaRPr lang="hr-HR" dirty="0"/>
          </a:p>
        </p:txBody>
      </p:sp>
      <p:graphicFrame>
        <p:nvGraphicFramePr>
          <p:cNvPr id="52227" name="Object 5"/>
          <p:cNvGraphicFramePr>
            <a:graphicFrameLocks/>
          </p:cNvGraphicFramePr>
          <p:nvPr/>
        </p:nvGraphicFramePr>
        <p:xfrm>
          <a:off x="569913" y="1772816"/>
          <a:ext cx="3426023" cy="3744416"/>
        </p:xfrm>
        <a:graphic>
          <a:graphicData uri="http://schemas.openxmlformats.org/presentationml/2006/ole">
            <p:oleObj spid="_x0000_s52227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5223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2230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932040" y="1772816"/>
          <a:ext cx="3483299" cy="3816424"/>
        </p:xfrm>
        <a:graphic>
          <a:graphicData uri="http://schemas.openxmlformats.org/presentationml/2006/ole">
            <p:oleObj spid="_x0000_s52231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 učionicama su potrebne vješalice</a:t>
            </a:r>
          </a:p>
        </p:txBody>
      </p:sp>
      <p:graphicFrame>
        <p:nvGraphicFramePr>
          <p:cNvPr id="53251" name="Object 5"/>
          <p:cNvGraphicFramePr>
            <a:graphicFrameLocks/>
          </p:cNvGraphicFramePr>
          <p:nvPr/>
        </p:nvGraphicFramePr>
        <p:xfrm>
          <a:off x="684212" y="1773238"/>
          <a:ext cx="3599755" cy="3797300"/>
        </p:xfrm>
        <a:graphic>
          <a:graphicData uri="http://schemas.openxmlformats.org/presentationml/2006/ole">
            <p:oleObj spid="_x0000_s53251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3254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5292080" y="1772816"/>
          <a:ext cx="3483175" cy="3816424"/>
        </p:xfrm>
        <a:graphic>
          <a:graphicData uri="http://schemas.openxmlformats.org/presentationml/2006/ole">
            <p:oleObj spid="_x0000_s53255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 hodnicima trebaju ormarići za učeničke stvari</a:t>
            </a:r>
            <a:endParaRPr lang="hr-HR" dirty="0"/>
          </a:p>
        </p:txBody>
      </p:sp>
      <p:graphicFrame>
        <p:nvGraphicFramePr>
          <p:cNvPr id="54275" name="Object 5"/>
          <p:cNvGraphicFramePr>
            <a:graphicFrameLocks/>
          </p:cNvGraphicFramePr>
          <p:nvPr/>
        </p:nvGraphicFramePr>
        <p:xfrm>
          <a:off x="539552" y="1772816"/>
          <a:ext cx="3528392" cy="3672408"/>
        </p:xfrm>
        <a:graphic>
          <a:graphicData uri="http://schemas.openxmlformats.org/presentationml/2006/ole">
            <p:oleObj spid="_x0000_s5427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5427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427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859338" y="1773238"/>
          <a:ext cx="3700462" cy="3743994"/>
        </p:xfrm>
        <a:graphic>
          <a:graphicData uri="http://schemas.openxmlformats.org/presentationml/2006/ole">
            <p:oleObj spid="_x0000_s54279" name="Worksheet" r:id="rId6" imgW="2476438" imgH="307670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Nastavnici ponekad jedu i piju na satu</a:t>
            </a:r>
            <a:endParaRPr lang="hr-HR" dirty="0"/>
          </a:p>
        </p:txBody>
      </p:sp>
      <p:graphicFrame>
        <p:nvGraphicFramePr>
          <p:cNvPr id="55299" name="Object 5"/>
          <p:cNvGraphicFramePr>
            <a:graphicFrameLocks/>
          </p:cNvGraphicFramePr>
          <p:nvPr/>
        </p:nvGraphicFramePr>
        <p:xfrm>
          <a:off x="569913" y="1772816"/>
          <a:ext cx="3426023" cy="3744416"/>
        </p:xfrm>
        <a:graphic>
          <a:graphicData uri="http://schemas.openxmlformats.org/presentationml/2006/ole">
            <p:oleObj spid="_x0000_s55299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5530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530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76056" y="1772816"/>
          <a:ext cx="3266257" cy="3761209"/>
        </p:xfrm>
        <a:graphic>
          <a:graphicData uri="http://schemas.openxmlformats.org/presentationml/2006/ole">
            <p:oleObj spid="_x0000_s55303" name="Worksheet" r:id="rId6" imgW="2476438" imgH="32575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Učenici piju ili jedu pod satom</a:t>
            </a:r>
          </a:p>
        </p:txBody>
      </p:sp>
      <p:graphicFrame>
        <p:nvGraphicFramePr>
          <p:cNvPr id="56323" name="Object 5"/>
          <p:cNvGraphicFramePr>
            <a:graphicFrameLocks/>
          </p:cNvGraphicFramePr>
          <p:nvPr/>
        </p:nvGraphicFramePr>
        <p:xfrm>
          <a:off x="683568" y="1772816"/>
          <a:ext cx="3426023" cy="3744416"/>
        </p:xfrm>
        <a:graphic>
          <a:graphicData uri="http://schemas.openxmlformats.org/presentationml/2006/ole">
            <p:oleObj spid="_x0000_s56323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6326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5220072" y="1844824"/>
          <a:ext cx="3339008" cy="3672408"/>
        </p:xfrm>
        <a:graphic>
          <a:graphicData uri="http://schemas.openxmlformats.org/presentationml/2006/ole">
            <p:oleObj spid="_x0000_s56327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Nastava je dobro organizirana (početak, kraj, trajanje)</a:t>
            </a:r>
            <a:endParaRPr lang="hr-HR" dirty="0"/>
          </a:p>
        </p:txBody>
      </p:sp>
      <p:graphicFrame>
        <p:nvGraphicFramePr>
          <p:cNvPr id="2050" name="Rezervirano mjesto sadržaja 11"/>
          <p:cNvGraphicFramePr>
            <a:graphicFrameLocks/>
          </p:cNvGraphicFramePr>
          <p:nvPr/>
        </p:nvGraphicFramePr>
        <p:xfrm>
          <a:off x="569913" y="2090738"/>
          <a:ext cx="3711575" cy="3190875"/>
        </p:xfrm>
        <a:graphic>
          <a:graphicData uri="http://schemas.openxmlformats.org/presentationml/2006/ole">
            <p:oleObj spid="_x0000_s2050" name="Worksheet" r:id="rId4" imgW="3714656" imgH="3190885" progId="Excel.Sheet.8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/>
          </p:cNvGraphicFramePr>
          <p:nvPr/>
        </p:nvGraphicFramePr>
        <p:xfrm>
          <a:off x="519113" y="5495924"/>
          <a:ext cx="8142287" cy="885403"/>
        </p:xfrm>
        <a:graphic>
          <a:graphicData uri="http://schemas.openxmlformats.org/presentationml/2006/ole">
            <p:oleObj spid="_x0000_s2051" name="Worksheet" r:id="rId5" imgW="8143951" imgH="733349" progId="Excel.Sheet.8">
              <p:embed/>
            </p:oleObj>
          </a:graphicData>
        </a:graphic>
      </p:graphicFrame>
      <p:sp>
        <p:nvSpPr>
          <p:cNvPr id="2055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052" name="Rezervirano mjesto sadržaja 11"/>
          <p:cNvGraphicFramePr>
            <a:graphicFrameLocks/>
          </p:cNvGraphicFramePr>
          <p:nvPr/>
        </p:nvGraphicFramePr>
        <p:xfrm>
          <a:off x="4932040" y="2132856"/>
          <a:ext cx="3767137" cy="3067050"/>
        </p:xfrm>
        <a:graphic>
          <a:graphicData uri="http://schemas.openxmlformats.org/presentationml/2006/ole">
            <p:oleObj spid="_x0000_s2052" name="Worksheet" r:id="rId6" imgW="3771884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Učenici puše ispred škole</a:t>
            </a:r>
          </a:p>
        </p:txBody>
      </p:sp>
      <p:graphicFrame>
        <p:nvGraphicFramePr>
          <p:cNvPr id="58371" name="Object 5"/>
          <p:cNvGraphicFramePr>
            <a:graphicFrameLocks/>
          </p:cNvGraphicFramePr>
          <p:nvPr/>
        </p:nvGraphicFramePr>
        <p:xfrm>
          <a:off x="569913" y="1844824"/>
          <a:ext cx="3282007" cy="3600400"/>
        </p:xfrm>
        <a:graphic>
          <a:graphicData uri="http://schemas.openxmlformats.org/presentationml/2006/ole">
            <p:oleObj spid="_x0000_s58371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8374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4788024" y="1844824"/>
          <a:ext cx="3698751" cy="3672408"/>
        </p:xfrm>
        <a:graphic>
          <a:graphicData uri="http://schemas.openxmlformats.org/presentationml/2006/ole">
            <p:oleObj spid="_x0000_s58375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Nastavnici puše ispred škole</a:t>
            </a:r>
          </a:p>
        </p:txBody>
      </p:sp>
      <p:graphicFrame>
        <p:nvGraphicFramePr>
          <p:cNvPr id="59395" name="Object 5"/>
          <p:cNvGraphicFramePr>
            <a:graphicFrameLocks/>
          </p:cNvGraphicFramePr>
          <p:nvPr/>
        </p:nvGraphicFramePr>
        <p:xfrm>
          <a:off x="683568" y="1772816"/>
          <a:ext cx="3456384" cy="3744416"/>
        </p:xfrm>
        <a:graphic>
          <a:graphicData uri="http://schemas.openxmlformats.org/presentationml/2006/ole">
            <p:oleObj spid="_x0000_s5939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5939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/>
        </p:nvGraphicFramePr>
        <p:xfrm>
          <a:off x="4860032" y="1844824"/>
          <a:ext cx="3482281" cy="3744416"/>
        </p:xfrm>
        <a:graphic>
          <a:graphicData uri="http://schemas.openxmlformats.org/presentationml/2006/ole">
            <p:oleObj spid="_x0000_s59399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koriste mobitele i MP3 na satu</a:t>
            </a:r>
            <a:endParaRPr lang="hr-HR" dirty="0"/>
          </a:p>
        </p:txBody>
      </p:sp>
      <p:graphicFrame>
        <p:nvGraphicFramePr>
          <p:cNvPr id="60419" name="Object 5"/>
          <p:cNvGraphicFramePr>
            <a:graphicFrameLocks/>
          </p:cNvGraphicFramePr>
          <p:nvPr/>
        </p:nvGraphicFramePr>
        <p:xfrm>
          <a:off x="569913" y="1772816"/>
          <a:ext cx="3426023" cy="3672408"/>
        </p:xfrm>
        <a:graphic>
          <a:graphicData uri="http://schemas.openxmlformats.org/presentationml/2006/ole">
            <p:oleObj spid="_x0000_s60419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6042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6042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219700" y="1773238"/>
          <a:ext cx="3475038" cy="3702050"/>
        </p:xfrm>
        <a:graphic>
          <a:graphicData uri="http://schemas.openxmlformats.org/presentationml/2006/ole">
            <p:oleObj spid="_x0000_s60423" name="Worksheet" r:id="rId6" imgW="2457542" imgH="32575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dolaze na nastavu u alkoholiziranom stanju</a:t>
            </a:r>
            <a:endParaRPr lang="hr-HR" dirty="0"/>
          </a:p>
        </p:txBody>
      </p:sp>
      <p:graphicFrame>
        <p:nvGraphicFramePr>
          <p:cNvPr id="62467" name="Object 5"/>
          <p:cNvGraphicFramePr>
            <a:graphicFrameLocks/>
          </p:cNvGraphicFramePr>
          <p:nvPr/>
        </p:nvGraphicFramePr>
        <p:xfrm>
          <a:off x="569913" y="1772816"/>
          <a:ext cx="3354015" cy="3672408"/>
        </p:xfrm>
        <a:graphic>
          <a:graphicData uri="http://schemas.openxmlformats.org/presentationml/2006/ole">
            <p:oleObj spid="_x0000_s62467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6247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62470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04048" y="1772816"/>
          <a:ext cx="3555752" cy="3744416"/>
        </p:xfrm>
        <a:graphic>
          <a:graphicData uri="http://schemas.openxmlformats.org/presentationml/2006/ole">
            <p:oleObj spid="_x0000_s62471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Neki nastavnici ponekad djeluju alkoholizirano</a:t>
            </a:r>
            <a:endParaRPr lang="hr-HR" dirty="0"/>
          </a:p>
        </p:txBody>
      </p:sp>
      <p:graphicFrame>
        <p:nvGraphicFramePr>
          <p:cNvPr id="63491" name="Object 5"/>
          <p:cNvGraphicFramePr>
            <a:graphicFrameLocks/>
          </p:cNvGraphicFramePr>
          <p:nvPr/>
        </p:nvGraphicFramePr>
        <p:xfrm>
          <a:off x="569913" y="1772816"/>
          <a:ext cx="3570039" cy="3744416"/>
        </p:xfrm>
        <a:graphic>
          <a:graphicData uri="http://schemas.openxmlformats.org/presentationml/2006/ole">
            <p:oleObj spid="_x0000_s63491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6349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63494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4860032" y="1772816"/>
          <a:ext cx="3699768" cy="3816424"/>
        </p:xfrm>
        <a:graphic>
          <a:graphicData uri="http://schemas.openxmlformats.org/presentationml/2006/ole">
            <p:oleObj spid="_x0000_s63495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Ima učenika koji ne održavaju osobnu higijenu</a:t>
            </a:r>
            <a:endParaRPr lang="hr-HR" dirty="0"/>
          </a:p>
        </p:txBody>
      </p:sp>
      <p:graphicFrame>
        <p:nvGraphicFramePr>
          <p:cNvPr id="64515" name="Object 5"/>
          <p:cNvGraphicFramePr>
            <a:graphicFrameLocks/>
          </p:cNvGraphicFramePr>
          <p:nvPr/>
        </p:nvGraphicFramePr>
        <p:xfrm>
          <a:off x="539552" y="1844824"/>
          <a:ext cx="3570039" cy="3672408"/>
        </p:xfrm>
        <a:graphic>
          <a:graphicData uri="http://schemas.openxmlformats.org/presentationml/2006/ole">
            <p:oleObj spid="_x0000_s64515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6451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6451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5"/>
          <p:cNvGraphicFramePr>
            <a:graphicFrameLocks/>
          </p:cNvGraphicFramePr>
          <p:nvPr/>
        </p:nvGraphicFramePr>
        <p:xfrm>
          <a:off x="5004048" y="1844824"/>
          <a:ext cx="3698627" cy="3744416"/>
        </p:xfrm>
        <a:graphic>
          <a:graphicData uri="http://schemas.openxmlformats.org/presentationml/2006/ole">
            <p:oleObj spid="_x0000_s64519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113587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Ima nastavnika koji ne održavaju osobnu higijenu</a:t>
            </a:r>
            <a:endParaRPr lang="hr-HR" dirty="0"/>
          </a:p>
        </p:txBody>
      </p:sp>
      <p:graphicFrame>
        <p:nvGraphicFramePr>
          <p:cNvPr id="65538" name="Rezervirano mjesto sadržaja 11"/>
          <p:cNvGraphicFramePr>
            <a:graphicFrameLocks/>
          </p:cNvGraphicFramePr>
          <p:nvPr/>
        </p:nvGraphicFramePr>
        <p:xfrm>
          <a:off x="569913" y="1772816"/>
          <a:ext cx="3282007" cy="3672408"/>
        </p:xfrm>
        <a:graphic>
          <a:graphicData uri="http://schemas.openxmlformats.org/presentationml/2006/ole">
            <p:oleObj spid="_x0000_s65538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6554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65542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Rezervirano mjesto sadržaja 11"/>
          <p:cNvGraphicFramePr>
            <a:graphicFrameLocks/>
          </p:cNvGraphicFramePr>
          <p:nvPr/>
        </p:nvGraphicFramePr>
        <p:xfrm>
          <a:off x="4932040" y="1772816"/>
          <a:ext cx="3554735" cy="3816424"/>
        </p:xfrm>
        <a:graphic>
          <a:graphicData uri="http://schemas.openxmlformats.org/presentationml/2006/ole">
            <p:oleObj spid="_x0000_s65543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 radu nastavnika –procjena učenika</a:t>
            </a:r>
            <a:endParaRPr lang="hr-HR" dirty="0"/>
          </a:p>
        </p:txBody>
      </p:sp>
      <p:sp>
        <p:nvSpPr>
          <p:cNvPr id="83971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  <a:p>
            <a:pPr eaLnBrk="1" hangingPunct="1"/>
            <a:r>
              <a:rPr lang="hr-HR" dirty="0" smtClean="0"/>
              <a:t>nastavnici koji mi predaju…</a:t>
            </a:r>
          </a:p>
          <a:p>
            <a:pPr eaLnBrk="1" hangingPunct="1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Dobro poznaju svoju struku predmet</a:t>
            </a:r>
            <a:endParaRPr lang="hr-HR" dirty="0"/>
          </a:p>
        </p:txBody>
      </p:sp>
      <p:graphicFrame>
        <p:nvGraphicFramePr>
          <p:cNvPr id="66562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85813" y="1701800"/>
          <a:ext cx="7567612" cy="4322763"/>
        </p:xfrm>
        <a:graphic>
          <a:graphicData uri="http://schemas.openxmlformats.org/presentationml/2006/ole">
            <p:oleObj spid="_x0000_s66562" name="Worksheet" r:id="rId3" imgW="801994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Dobro objašnjavaju gradivo</a:t>
            </a:r>
            <a:endParaRPr lang="hr-HR" dirty="0"/>
          </a:p>
        </p:txBody>
      </p:sp>
      <p:graphicFrame>
        <p:nvGraphicFramePr>
          <p:cNvPr id="67586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85813" y="1701800"/>
          <a:ext cx="7567612" cy="4322763"/>
        </p:xfrm>
        <a:graphic>
          <a:graphicData uri="http://schemas.openxmlformats.org/presentationml/2006/ole">
            <p:oleObj spid="_x0000_s67586" name="Worksheet" r:id="rId3" imgW="801994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Naslov 6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7689850" cy="1143000"/>
          </a:xfrm>
        </p:spPr>
        <p:txBody>
          <a:bodyPr/>
          <a:lstStyle/>
          <a:p>
            <a:pPr eaLnBrk="1" hangingPunct="1"/>
            <a:r>
              <a:rPr lang="hr-HR" smtClean="0"/>
              <a:t>Odgovara mi uvijek ista smjena</a:t>
            </a:r>
          </a:p>
        </p:txBody>
      </p:sp>
      <p:graphicFrame>
        <p:nvGraphicFramePr>
          <p:cNvPr id="3074" name="Rezervirano mjesto sadržaja 11"/>
          <p:cNvGraphicFramePr>
            <a:graphicFrameLocks/>
          </p:cNvGraphicFramePr>
          <p:nvPr/>
        </p:nvGraphicFramePr>
        <p:xfrm>
          <a:off x="519113" y="2039938"/>
          <a:ext cx="2428875" cy="3168650"/>
        </p:xfrm>
        <a:graphic>
          <a:graphicData uri="http://schemas.openxmlformats.org/presentationml/2006/ole">
            <p:oleObj spid="_x0000_s3074" r:id="rId4" imgW="2432515" imgH="3164098" progId="Excel.Sheet.8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p:oleObj spid="_x0000_s3076" r:id="rId5" imgW="2426418" imgH="3164098" progId="Excel.Sheet.8">
              <p:embed/>
            </p:oleObj>
          </a:graphicData>
        </a:graphic>
      </p:graphicFrame>
      <p:graphicFrame>
        <p:nvGraphicFramePr>
          <p:cNvPr id="3077" name="Object 6"/>
          <p:cNvGraphicFramePr>
            <a:graphicFrameLocks/>
          </p:cNvGraphicFramePr>
          <p:nvPr/>
        </p:nvGraphicFramePr>
        <p:xfrm>
          <a:off x="755650" y="1773238"/>
          <a:ext cx="3497263" cy="3581400"/>
        </p:xfrm>
        <a:graphic>
          <a:graphicData uri="http://schemas.openxmlformats.org/presentationml/2006/ole">
            <p:oleObj spid="_x0000_s3077" name="Worksheet" r:id="rId6" imgW="3495734" imgH="3581479" progId="Excel.Sheet.8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3079" name="Worksheet" r:id="rId7" imgW="8143951" imgH="733349" progId="Excel.Sheet.8">
              <p:embed/>
            </p:oleObj>
          </a:graphicData>
        </a:graphic>
      </p:graphicFrame>
      <p:graphicFrame>
        <p:nvGraphicFramePr>
          <p:cNvPr id="3080" name="Object 6"/>
          <p:cNvGraphicFramePr>
            <a:graphicFrameLocks/>
          </p:cNvGraphicFramePr>
          <p:nvPr/>
        </p:nvGraphicFramePr>
        <p:xfrm>
          <a:off x="4860032" y="1772816"/>
          <a:ext cx="3697287" cy="3566542"/>
        </p:xfrm>
        <a:graphic>
          <a:graphicData uri="http://schemas.openxmlformats.org/presentationml/2006/ole">
            <p:oleObj spid="_x0000_s3080" name="Worksheet" r:id="rId8" imgW="3695760" imgH="3638435" progId="Excel.Sheet.8">
              <p:embed/>
            </p:oleObj>
          </a:graphicData>
        </a:graphic>
      </p:graphicFrame>
      <p:sp>
        <p:nvSpPr>
          <p:cNvPr id="10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dirty="0" smtClean="0"/>
              <a:t>Kada učenicima nešto nije jasno i to kažu, rado ponovno objasne</a:t>
            </a:r>
          </a:p>
        </p:txBody>
      </p:sp>
      <p:graphicFrame>
        <p:nvGraphicFramePr>
          <p:cNvPr id="68610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76288" y="1789113"/>
          <a:ext cx="7589837" cy="4146550"/>
        </p:xfrm>
        <a:graphic>
          <a:graphicData uri="http://schemas.openxmlformats.org/presentationml/2006/ole">
            <p:oleObj spid="_x0000_s68610" name="Worksheet" r:id="rId3" imgW="8019943" imgH="438156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Često koriste mobitel na satu </a:t>
            </a:r>
            <a:endParaRPr lang="hr-HR" dirty="0"/>
          </a:p>
        </p:txBody>
      </p:sp>
      <p:graphicFrame>
        <p:nvGraphicFramePr>
          <p:cNvPr id="69634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76288" y="1789113"/>
          <a:ext cx="7589837" cy="4146550"/>
        </p:xfrm>
        <a:graphic>
          <a:graphicData uri="http://schemas.openxmlformats.org/presentationml/2006/ole">
            <p:oleObj spid="_x0000_s69634" name="Worksheet" r:id="rId3" imgW="8019943" imgH="438156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Javno govore ocjene i obrazlažu ih</a:t>
            </a:r>
            <a:endParaRPr lang="hr-HR" dirty="0"/>
          </a:p>
        </p:txBody>
      </p:sp>
      <p:graphicFrame>
        <p:nvGraphicFramePr>
          <p:cNvPr id="70658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87400" y="1701800"/>
          <a:ext cx="7567613" cy="4322763"/>
        </p:xfrm>
        <a:graphic>
          <a:graphicData uri="http://schemas.openxmlformats.org/presentationml/2006/ole">
            <p:oleObj spid="_x0000_s70658" name="Worksheet" r:id="rId3" imgW="801994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Ocjenjuju najčešće pravedno</a:t>
            </a:r>
            <a:endParaRPr lang="hr-HR" dirty="0"/>
          </a:p>
        </p:txBody>
      </p:sp>
      <p:graphicFrame>
        <p:nvGraphicFramePr>
          <p:cNvPr id="71682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04850" y="1754188"/>
          <a:ext cx="7732713" cy="4216400"/>
        </p:xfrm>
        <a:graphic>
          <a:graphicData uri="http://schemas.openxmlformats.org/presentationml/2006/ole">
            <p:oleObj spid="_x0000_s71682" name="Worksheet" r:id="rId3" imgW="7877145" imgH="429572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Često kasne na nastavu</a:t>
            </a:r>
          </a:p>
        </p:txBody>
      </p:sp>
      <p:graphicFrame>
        <p:nvGraphicFramePr>
          <p:cNvPr id="72706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76288" y="1789113"/>
          <a:ext cx="7589837" cy="4146550"/>
        </p:xfrm>
        <a:graphic>
          <a:graphicData uri="http://schemas.openxmlformats.org/presentationml/2006/ole">
            <p:oleObj spid="_x0000_s72706" name="Worksheet" r:id="rId3" imgW="8019943" imgH="438156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Odnose se prema učenicima s poštovanjem</a:t>
            </a:r>
            <a:endParaRPr lang="hr-HR" dirty="0"/>
          </a:p>
        </p:txBody>
      </p:sp>
      <p:graphicFrame>
        <p:nvGraphicFramePr>
          <p:cNvPr id="73730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776288" y="1789113"/>
          <a:ext cx="7589837" cy="4146550"/>
        </p:xfrm>
        <a:graphic>
          <a:graphicData uri="http://schemas.openxmlformats.org/presentationml/2006/ole">
            <p:oleObj spid="_x0000_s73730" name="Worksheet" r:id="rId3" imgW="8019943" imgH="438156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Znaju uspostaviti disciplinu</a:t>
            </a:r>
          </a:p>
        </p:txBody>
      </p:sp>
      <p:graphicFrame>
        <p:nvGraphicFramePr>
          <p:cNvPr id="74754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92138" y="1731963"/>
          <a:ext cx="7732712" cy="4216400"/>
        </p:xfrm>
        <a:graphic>
          <a:graphicData uri="http://schemas.openxmlformats.org/presentationml/2006/ole">
            <p:oleObj spid="_x0000_s74754" name="Worksheet" r:id="rId3" imgW="7877145" imgH="429572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dirty="0" smtClean="0"/>
              <a:t>Često pitaju učenike o procjeni svoje nastave (pismeno i anonimno)</a:t>
            </a:r>
          </a:p>
        </p:txBody>
      </p:sp>
      <p:graphicFrame>
        <p:nvGraphicFramePr>
          <p:cNvPr id="84995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47688" y="1908175"/>
          <a:ext cx="7823200" cy="4344988"/>
        </p:xfrm>
        <a:graphic>
          <a:graphicData uri="http://schemas.openxmlformats.org/presentationml/2006/ole">
            <p:oleObj spid="_x0000_s84995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dirty="0" smtClean="0"/>
              <a:t>Koriste različite metode rada (grupni rad, </a:t>
            </a:r>
            <a:r>
              <a:rPr lang="hr-HR" sz="4000" dirty="0" err="1" smtClean="0"/>
              <a:t>rad</a:t>
            </a:r>
            <a:r>
              <a:rPr lang="hr-HR" sz="4000" dirty="0" smtClean="0"/>
              <a:t> u paru, igre </a:t>
            </a:r>
            <a:r>
              <a:rPr lang="hr-HR" sz="4000" dirty="0" err="1" smtClean="0"/>
              <a:t>uloga.</a:t>
            </a:r>
            <a:r>
              <a:rPr lang="hr-HR" sz="4000" dirty="0" smtClean="0"/>
              <a:t>.)</a:t>
            </a:r>
          </a:p>
        </p:txBody>
      </p:sp>
      <p:graphicFrame>
        <p:nvGraphicFramePr>
          <p:cNvPr id="8601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39750" y="1935163"/>
          <a:ext cx="7823200" cy="4160837"/>
        </p:xfrm>
        <a:graphic>
          <a:graphicData uri="http://schemas.openxmlformats.org/presentationml/2006/ole">
            <p:oleObj spid="_x0000_s86019" name="Worksheet" r:id="rId3" imgW="8239135" imgH="438156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dirty="0" smtClean="0"/>
              <a:t>Puno sadržaja diktiraju ili očekuju da učenici prepisuju  s folije ili računala</a:t>
            </a:r>
          </a:p>
        </p:txBody>
      </p:sp>
      <p:graphicFrame>
        <p:nvGraphicFramePr>
          <p:cNvPr id="87043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04838" y="1651000"/>
          <a:ext cx="7810500" cy="4338638"/>
        </p:xfrm>
        <a:graphic>
          <a:graphicData uri="http://schemas.openxmlformats.org/presentationml/2006/ole">
            <p:oleObj spid="_x0000_s87043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Raspored je dobar</a:t>
            </a:r>
            <a:endParaRPr lang="hr-HR" dirty="0"/>
          </a:p>
        </p:txBody>
      </p:sp>
      <p:graphicFrame>
        <p:nvGraphicFramePr>
          <p:cNvPr id="6147" name="Object 7"/>
          <p:cNvGraphicFramePr>
            <a:graphicFrameLocks/>
          </p:cNvGraphicFramePr>
          <p:nvPr/>
        </p:nvGraphicFramePr>
        <p:xfrm>
          <a:off x="899593" y="2060848"/>
          <a:ext cx="3096344" cy="3425825"/>
        </p:xfrm>
        <a:graphic>
          <a:graphicData uri="http://schemas.openxmlformats.org/presentationml/2006/ole">
            <p:oleObj spid="_x0000_s6147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615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6150" name="Worksheet" r:id="rId5" imgW="8143951" imgH="733349" progId="Excel.Sheet.8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5292080" y="2132856"/>
          <a:ext cx="3009900" cy="3333750"/>
        </p:xfrm>
        <a:graphic>
          <a:graphicData uri="http://schemas.openxmlformats.org/presentationml/2006/ole">
            <p:oleObj spid="_x0000_s6151" name="Worksheet" r:id="rId6" imgW="2476438" imgH="3257558" progId="Excel.Sheet.8">
              <p:embed/>
            </p:oleObj>
          </a:graphicData>
        </a:graphic>
      </p:graphicFrame>
      <p:sp>
        <p:nvSpPr>
          <p:cNvPr id="8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dirty="0" smtClean="0"/>
              <a:t>Imaju jasna pravila rada i kažu ih djeci na početku godine</a:t>
            </a:r>
          </a:p>
        </p:txBody>
      </p:sp>
      <p:graphicFrame>
        <p:nvGraphicFramePr>
          <p:cNvPr id="88067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88067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Često daju podrugljive primjedbe na račun učenika</a:t>
            </a:r>
            <a:endParaRPr lang="hr-HR" dirty="0"/>
          </a:p>
        </p:txBody>
      </p:sp>
      <p:graphicFrame>
        <p:nvGraphicFramePr>
          <p:cNvPr id="89091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04838" y="1722438"/>
          <a:ext cx="7810500" cy="4338637"/>
        </p:xfrm>
        <a:graphic>
          <a:graphicData uri="http://schemas.openxmlformats.org/presentationml/2006/ole">
            <p:oleObj spid="_x0000_s89091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900" dirty="0" smtClean="0"/>
              <a:t>Često na satu govore o svojim problemima ili stvarima koje nemaju veze s nastavom</a:t>
            </a:r>
          </a:p>
        </p:txBody>
      </p:sp>
      <p:graphicFrame>
        <p:nvGraphicFramePr>
          <p:cNvPr id="90115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0115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Potiču učenike na učenje i postizanje boljeg uspjeha</a:t>
            </a:r>
            <a:endParaRPr lang="hr-HR" dirty="0"/>
          </a:p>
        </p:txBody>
      </p:sp>
      <p:graphicFrame>
        <p:nvGraphicFramePr>
          <p:cNvPr id="9113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1139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Daju dobar primjer učenicima (izgled, urednost, lijepo ponašanje)</a:t>
            </a:r>
            <a:endParaRPr lang="hr-HR" dirty="0"/>
          </a:p>
        </p:txBody>
      </p:sp>
      <p:graphicFrame>
        <p:nvGraphicFramePr>
          <p:cNvPr id="92163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2163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dirty="0" smtClean="0"/>
              <a:t>Znaju ponekad negativno govoriti o svojim kolegicama i kolegama </a:t>
            </a:r>
          </a:p>
        </p:txBody>
      </p:sp>
      <p:graphicFrame>
        <p:nvGraphicFramePr>
          <p:cNvPr id="93187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3187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Nastavnici koji mi predaju uvijek su mi dostupni kada ih trebam</a:t>
            </a:r>
          </a:p>
        </p:txBody>
      </p:sp>
      <p:graphicFrame>
        <p:nvGraphicFramePr>
          <p:cNvPr id="94211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4211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6DD">
            <a:alpha val="8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Razrednici</a:t>
            </a:r>
          </a:p>
        </p:txBody>
      </p:sp>
      <p:sp>
        <p:nvSpPr>
          <p:cNvPr id="9523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z="3600" dirty="0" smtClean="0"/>
          </a:p>
          <a:p>
            <a:pPr eaLnBrk="1" hangingPunct="1"/>
            <a:r>
              <a:rPr lang="hr-HR" sz="3600" dirty="0" smtClean="0"/>
              <a:t>Kako ih vide učenici?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Moj razrednik/razrednica stvarno brine za nas</a:t>
            </a:r>
          </a:p>
        </p:txBody>
      </p:sp>
      <p:graphicFrame>
        <p:nvGraphicFramePr>
          <p:cNvPr id="9625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6259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Moj razrednik/razrednica razumije nas i zauzima se za nas</a:t>
            </a:r>
          </a:p>
        </p:txBody>
      </p:sp>
      <p:graphicFrame>
        <p:nvGraphicFramePr>
          <p:cNvPr id="97283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7283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Održavanje čistoće i higijene je dobro</a:t>
            </a:r>
            <a:endParaRPr lang="hr-HR" dirty="0"/>
          </a:p>
        </p:txBody>
      </p:sp>
      <p:graphicFrame>
        <p:nvGraphicFramePr>
          <p:cNvPr id="7171" name="Object 7"/>
          <p:cNvGraphicFramePr>
            <a:graphicFrameLocks/>
          </p:cNvGraphicFramePr>
          <p:nvPr/>
        </p:nvGraphicFramePr>
        <p:xfrm>
          <a:off x="900113" y="1844675"/>
          <a:ext cx="3228975" cy="3722688"/>
        </p:xfrm>
        <a:graphic>
          <a:graphicData uri="http://schemas.openxmlformats.org/presentationml/2006/ole">
            <p:oleObj spid="_x0000_s7171" name="Worksheet" r:id="rId4" imgW="2428928" imgH="3171720" progId="Excel.Sheet.8">
              <p:embed/>
            </p:oleObj>
          </a:graphicData>
        </a:graphic>
      </p:graphicFrame>
      <p:graphicFrame>
        <p:nvGraphicFramePr>
          <p:cNvPr id="717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7174" name="Worksheet" r:id="rId5" imgW="8143951" imgH="733349" progId="Excel.Sheet.8">
              <p:embed/>
            </p:oleObj>
          </a:graphicData>
        </a:graphic>
      </p:graphicFrame>
      <p:sp>
        <p:nvSpPr>
          <p:cNvPr id="8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5076825" y="1844824"/>
          <a:ext cx="3265488" cy="3752701"/>
        </p:xfrm>
        <a:graphic>
          <a:graphicData uri="http://schemas.openxmlformats.org/presentationml/2006/ole">
            <p:oleObj spid="_x0000_s7175" name="Worksheet" r:id="rId6" imgW="2457542" imgH="32575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Moj razrednik/razrednica često zove naše roditelje ako imamo problem</a:t>
            </a:r>
          </a:p>
        </p:txBody>
      </p:sp>
      <p:graphicFrame>
        <p:nvGraphicFramePr>
          <p:cNvPr id="98307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8307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Moj razrednik/razrednica potiče nas na učenje i lijepo ponašanje</a:t>
            </a:r>
          </a:p>
        </p:txBody>
      </p:sp>
      <p:graphicFrame>
        <p:nvGraphicFramePr>
          <p:cNvPr id="99331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99331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Moj razrednik/razrednica razgovara s drugim nastavnicima ako kažemo da imamo problem</a:t>
            </a:r>
          </a:p>
        </p:txBody>
      </p:sp>
      <p:graphicFrame>
        <p:nvGraphicFramePr>
          <p:cNvPr id="100355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100355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Moj razrednik/razrednica pohvaljuje nas kad god to zaslužimo</a:t>
            </a:r>
          </a:p>
        </p:txBody>
      </p:sp>
      <p:graphicFrame>
        <p:nvGraphicFramePr>
          <p:cNvPr id="10137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66750" y="1693863"/>
          <a:ext cx="7810500" cy="4338637"/>
        </p:xfrm>
        <a:graphic>
          <a:graphicData uri="http://schemas.openxmlformats.org/presentationml/2006/ole">
            <p:oleObj spid="_x0000_s101379" name="Worksheet" r:id="rId3" imgW="8248583" imgH="45815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ocijenjena stručna služba od strane učenika…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Ravnatelj</a:t>
            </a:r>
          </a:p>
          <a:p>
            <a:r>
              <a:rPr lang="hr-HR" dirty="0" smtClean="0"/>
              <a:t>Voditeljica smjene</a:t>
            </a:r>
          </a:p>
          <a:p>
            <a:r>
              <a:rPr lang="hr-HR" dirty="0" smtClean="0"/>
              <a:t>Pedagoginja</a:t>
            </a:r>
          </a:p>
          <a:p>
            <a:r>
              <a:rPr lang="hr-HR" dirty="0" smtClean="0"/>
              <a:t>Psiholog</a:t>
            </a:r>
          </a:p>
          <a:p>
            <a:r>
              <a:rPr lang="hr-HR" dirty="0" smtClean="0"/>
              <a:t>Knjižničar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 tko je u našoj školi…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mi treba savjet ili pomoć, obratio/</a:t>
            </a:r>
            <a:r>
              <a:rPr lang="hr-HR" dirty="0" err="1" smtClean="0"/>
              <a:t>la</a:t>
            </a:r>
            <a:r>
              <a:rPr lang="hr-HR" dirty="0" smtClean="0"/>
              <a:t> bih 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Razumije učenike i zastupa njihove interese…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Bilo bi me strah obratiti 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Mislim da dobro obavlja svoj posao…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Sanitarni čvorovi su čisti i dobro održavani</a:t>
            </a:r>
            <a:endParaRPr lang="hr-HR" dirty="0"/>
          </a:p>
        </p:txBody>
      </p:sp>
      <p:graphicFrame>
        <p:nvGraphicFramePr>
          <p:cNvPr id="8195" name="Object 7"/>
          <p:cNvGraphicFramePr>
            <a:graphicFrameLocks/>
          </p:cNvGraphicFramePr>
          <p:nvPr/>
        </p:nvGraphicFramePr>
        <p:xfrm>
          <a:off x="611188" y="1989138"/>
          <a:ext cx="3481387" cy="3489325"/>
        </p:xfrm>
        <a:graphic>
          <a:graphicData uri="http://schemas.openxmlformats.org/presentationml/2006/ole">
            <p:oleObj spid="_x0000_s8195" name="Worksheet" r:id="rId4" imgW="2962331" imgH="3162272" progId="Excel.Sheet.8">
              <p:embed/>
            </p:oleObj>
          </a:graphicData>
        </a:graphic>
      </p:graphicFrame>
      <p:graphicFrame>
        <p:nvGraphicFramePr>
          <p:cNvPr id="819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8198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4788024" y="1989138"/>
          <a:ext cx="3535239" cy="3384550"/>
        </p:xfrm>
        <a:graphic>
          <a:graphicData uri="http://schemas.openxmlformats.org/presentationml/2006/ole">
            <p:oleObj spid="_x0000_s8199" name="Worksheet" r:id="rId6" imgW="2457542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Opća ocjena škole - učenici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hr-HR" sz="4400" dirty="0" smtClean="0"/>
              <a:t>2010./11.</a:t>
            </a:r>
          </a:p>
          <a:p>
            <a:pPr algn="ctr">
              <a:buNone/>
            </a:pPr>
            <a:r>
              <a:rPr lang="hr-HR" sz="9600" dirty="0" smtClean="0"/>
              <a:t>3,77</a:t>
            </a:r>
          </a:p>
          <a:p>
            <a:pPr>
              <a:buNone/>
            </a:pPr>
            <a:r>
              <a:rPr lang="hr-HR" sz="4400" dirty="0" smtClean="0"/>
              <a:t>2011</a:t>
            </a:r>
            <a:r>
              <a:rPr lang="hr-HR" sz="4400" smtClean="0"/>
              <a:t>./12.</a:t>
            </a:r>
            <a:endParaRPr lang="hr-HR" sz="4400" dirty="0" smtClean="0"/>
          </a:p>
          <a:p>
            <a:pPr algn="ctr">
              <a:buNone/>
            </a:pPr>
            <a:r>
              <a:rPr lang="hr-HR" sz="9600" dirty="0" smtClean="0"/>
              <a:t>3,70</a:t>
            </a:r>
          </a:p>
          <a:p>
            <a:pPr algn="ctr">
              <a:buNone/>
            </a:pPr>
            <a:endParaRPr lang="hr-HR" sz="9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Broj sanitarnih čvorova je dovoljan</a:t>
            </a:r>
          </a:p>
        </p:txBody>
      </p:sp>
      <p:graphicFrame>
        <p:nvGraphicFramePr>
          <p:cNvPr id="9219" name="Object 6"/>
          <p:cNvGraphicFramePr>
            <a:graphicFrameLocks/>
          </p:cNvGraphicFramePr>
          <p:nvPr/>
        </p:nvGraphicFramePr>
        <p:xfrm>
          <a:off x="569913" y="2090738"/>
          <a:ext cx="3368675" cy="3354486"/>
        </p:xfrm>
        <a:graphic>
          <a:graphicData uri="http://schemas.openxmlformats.org/presentationml/2006/ole">
            <p:oleObj spid="_x0000_s9219" name="Worksheet" r:id="rId4" imgW="3371831" imgH="3257558" progId="Excel.Shee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p:oleObj spid="_x0000_s9221" name="Worksheet" r:id="rId5" imgW="8143951" imgH="733349" progId="Excel.Sheet.8">
              <p:embed/>
            </p:oleObj>
          </a:graphicData>
        </a:graphic>
      </p:graphicFrame>
      <p:sp>
        <p:nvSpPr>
          <p:cNvPr id="6" name="TekstniOkvir 22"/>
          <p:cNvSpPr txBox="1">
            <a:spLocks noChangeArrowheads="1"/>
          </p:cNvSpPr>
          <p:nvPr/>
        </p:nvSpPr>
        <p:spPr bwMode="auto">
          <a:xfrm>
            <a:off x="1043608" y="1484313"/>
            <a:ext cx="720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latin typeface="Calibri" pitchFamily="34" charset="0"/>
              </a:rPr>
              <a:t>            </a:t>
            </a:r>
            <a:r>
              <a:rPr lang="hr-HR" b="1" dirty="0" smtClean="0">
                <a:latin typeface="Calibri" pitchFamily="34" charset="0"/>
              </a:rPr>
              <a:t>2010./2011.					2011./2012.</a:t>
            </a:r>
            <a:r>
              <a:rPr lang="hr-HR" b="1" dirty="0">
                <a:latin typeface="Calibri" pitchFamily="34" charset="0"/>
              </a:rPr>
              <a:t>	       			</a:t>
            </a:r>
          </a:p>
        </p:txBody>
      </p:sp>
      <p:graphicFrame>
        <p:nvGraphicFramePr>
          <p:cNvPr id="3" name="Object 6"/>
          <p:cNvGraphicFramePr>
            <a:graphicFrameLocks/>
          </p:cNvGraphicFramePr>
          <p:nvPr/>
        </p:nvGraphicFramePr>
        <p:xfrm>
          <a:off x="5004048" y="2132856"/>
          <a:ext cx="3411291" cy="3354685"/>
        </p:xfrm>
        <a:graphic>
          <a:graphicData uri="http://schemas.openxmlformats.org/presentationml/2006/ole">
            <p:oleObj spid="_x0000_s9222" name="Worksheet" r:id="rId6" imgW="24764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980</Words>
  <Application>Microsoft Office PowerPoint</Application>
  <PresentationFormat>Prikaz na zaslonu (4:3)</PresentationFormat>
  <Paragraphs>198</Paragraphs>
  <Slides>80</Slides>
  <Notes>43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80</vt:i4>
      </vt:variant>
    </vt:vector>
  </HeadingPairs>
  <TitlesOfParts>
    <vt:vector size="83" baseType="lpstr">
      <vt:lpstr>Office tema</vt:lpstr>
      <vt:lpstr>Worksheet</vt:lpstr>
      <vt:lpstr>Radni list programa Microsoft Office Excel 97-2003</vt:lpstr>
      <vt:lpstr>Istraživanje o zadovoljstvu školom (učenici)</vt:lpstr>
      <vt:lpstr>Cilj istraživanja</vt:lpstr>
      <vt:lpstr>Ispitanici</vt:lpstr>
      <vt:lpstr>Nastava je dobro organizirana (početak, kraj, trajanje)</vt:lpstr>
      <vt:lpstr>Odgovara mi uvijek ista smjena</vt:lpstr>
      <vt:lpstr>Raspored je dobar</vt:lpstr>
      <vt:lpstr>Održavanje čistoće i higijene je dobro</vt:lpstr>
      <vt:lpstr>Sanitarni čvorovi su čisti i dobro održavani</vt:lpstr>
      <vt:lpstr>Broj sanitarnih čvorova je dovoljan</vt:lpstr>
      <vt:lpstr>Administrativna služba dostupna je u svom radnom vremenu</vt:lpstr>
      <vt:lpstr>Pedagoška služba pomaže učenicima kojima je to potrebno</vt:lpstr>
      <vt:lpstr>Pedagoška služba često organizira razne edukacije za učenike</vt:lpstr>
      <vt:lpstr>U školi postoji velik broj izvannastavnih aktivnosti</vt:lpstr>
      <vt:lpstr>Vrijeme za izvannastavne aktivnosti  (1 sat tjedno) je dovoljno</vt:lpstr>
      <vt:lpstr>Učionice su suvremeno opremljene</vt:lpstr>
      <vt:lpstr>Sportska dvorana je sigurna i dobro opremljena</vt:lpstr>
      <vt:lpstr>Svlačionice su čiste, uredne, opremljene i sigurne</vt:lpstr>
      <vt:lpstr>Naša škola izgleda lijepo i moderno</vt:lpstr>
      <vt:lpstr>Učenici imaju gdje boraviti pod odmorima i dok čekaju prijevoz</vt:lpstr>
      <vt:lpstr>Učenici se na vrijeme obavještavaju o događanjima, promjenama, sastancima</vt:lpstr>
      <vt:lpstr>Učenici i sami paze na red i čuvaju imovinu škole</vt:lpstr>
      <vt:lpstr>Ima dovoljno koševa za otpatke po hodnicima i učionicama</vt:lpstr>
      <vt:lpstr>Ravnatelj je dostupan svim učenicima</vt:lpstr>
      <vt:lpstr>Okoliš škole se redovito održava</vt:lpstr>
      <vt:lpstr>Učenici znaju što se događa i dogovara na sastancima Vijeća učenika</vt:lpstr>
      <vt:lpstr>Knjižnica je uvijek dostupna učenicima u svom radnom vremenu</vt:lpstr>
      <vt:lpstr>Knjižnica ne služi samo radi posudbe i vraćanja knjiga</vt:lpstr>
      <vt:lpstr>Pedagoške mjere u školi su realne i daju se učenicima koji su ih zaslužili</vt:lpstr>
      <vt:lpstr>Pohvale i nagrade učenicima koji su ih zaslužili su javne i česte</vt:lpstr>
      <vt:lpstr>Svi učenici su upoznati sa Statutom škole i Pravilnikom o kućnom redu</vt:lpstr>
      <vt:lpstr>Svi učenici znaju za Deklaraciju o pravima srednjoškolaca</vt:lpstr>
      <vt:lpstr>Učenici znaju za Etički kodeks učenika škole</vt:lpstr>
      <vt:lpstr>Stručna praksa je dobro organizirana i u školi i izvan škole</vt:lpstr>
      <vt:lpstr>U školi ima slučajeva nasilja</vt:lpstr>
      <vt:lpstr>Slučajevi nasilja se uspješno rješavaju</vt:lpstr>
      <vt:lpstr>U učionicama su potrebne vješalice</vt:lpstr>
      <vt:lpstr>U hodnicima trebaju ormarići za učeničke stvari</vt:lpstr>
      <vt:lpstr>Nastavnici ponekad jedu i piju na satu</vt:lpstr>
      <vt:lpstr>Učenici piju ili jedu pod satom</vt:lpstr>
      <vt:lpstr>Učenici puše ispred škole</vt:lpstr>
      <vt:lpstr>Nastavnici puše ispred škole</vt:lpstr>
      <vt:lpstr>Učenici koriste mobitele i MP3 na satu</vt:lpstr>
      <vt:lpstr>Učenici dolaze na nastavu u alkoholiziranom stanju</vt:lpstr>
      <vt:lpstr>Neki nastavnici ponekad djeluju alkoholizirano</vt:lpstr>
      <vt:lpstr>Ima učenika koji ne održavaju osobnu higijenu</vt:lpstr>
      <vt:lpstr>Ima nastavnika koji ne održavaju osobnu higijenu</vt:lpstr>
      <vt:lpstr>O radu nastavnika –procjena učenika</vt:lpstr>
      <vt:lpstr>Dobro poznaju svoju struku predmet</vt:lpstr>
      <vt:lpstr>Dobro objašnjavaju gradivo</vt:lpstr>
      <vt:lpstr>Kada učenicima nešto nije jasno i to kažu, rado ponovno objasne</vt:lpstr>
      <vt:lpstr>Često koriste mobitel na satu </vt:lpstr>
      <vt:lpstr>Javno govore ocjene i obrazlažu ih</vt:lpstr>
      <vt:lpstr>Ocjenjuju najčešće pravedno</vt:lpstr>
      <vt:lpstr>Često kasne na nastavu</vt:lpstr>
      <vt:lpstr>Odnose se prema učenicima s poštovanjem</vt:lpstr>
      <vt:lpstr>Znaju uspostaviti disciplinu</vt:lpstr>
      <vt:lpstr>Često pitaju učenike o procjeni svoje nastave (pismeno i anonimno)</vt:lpstr>
      <vt:lpstr>Koriste različite metode rada (grupni rad, rad u paru, igre uloga..)</vt:lpstr>
      <vt:lpstr>Puno sadržaja diktiraju ili očekuju da učenici prepisuju  s folije ili računala</vt:lpstr>
      <vt:lpstr>Imaju jasna pravila rada i kažu ih djeci na početku godine</vt:lpstr>
      <vt:lpstr>Često daju podrugljive primjedbe na račun učenika</vt:lpstr>
      <vt:lpstr>Često na satu govore o svojim problemima ili stvarima koje nemaju veze s nastavom</vt:lpstr>
      <vt:lpstr>Potiču učenike na učenje i postizanje boljeg uspjeha</vt:lpstr>
      <vt:lpstr>Daju dobar primjer učenicima (izgled, urednost, lijepo ponašanje)</vt:lpstr>
      <vt:lpstr>Znaju ponekad negativno govoriti o svojim kolegicama i kolegama </vt:lpstr>
      <vt:lpstr>Nastavnici koji mi predaju uvijek su mi dostupni kada ih trebam</vt:lpstr>
      <vt:lpstr>Razrednici</vt:lpstr>
      <vt:lpstr>Moj razrednik/razrednica stvarno brine za nas</vt:lpstr>
      <vt:lpstr>Moj razrednik/razrednica razumije nas i zauzima se za nas</vt:lpstr>
      <vt:lpstr>Moj razrednik/razrednica često zove naše roditelje ako imamo problem</vt:lpstr>
      <vt:lpstr>Moj razrednik/razrednica potiče nas na učenje i lijepo ponašanje</vt:lpstr>
      <vt:lpstr>Moj razrednik/razrednica razgovara s drugim nastavnicima ako kažemo da imamo problem</vt:lpstr>
      <vt:lpstr>Moj razrednik/razrednica pohvaljuje nas kad god to zaslužimo</vt:lpstr>
      <vt:lpstr>Kako je ocijenjena stručna služba od strane učenika…</vt:lpstr>
      <vt:lpstr>Znam tko je u našoj školi…</vt:lpstr>
      <vt:lpstr>Da mi treba savjet ili pomoć, obratio/la bih se…</vt:lpstr>
      <vt:lpstr>Razumije učenike i zastupa njihove interese…</vt:lpstr>
      <vt:lpstr>Bilo bi me strah obratiti se…</vt:lpstr>
      <vt:lpstr>Mislim da dobro obavlja svoj posao…</vt:lpstr>
      <vt:lpstr>Opća ocjena škole - učenici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o zadovoljstvu školom (učenici, roditelji, nastavnici, djelatnici, vanjski partneri)</dc:title>
  <dc:creator>TANJA</dc:creator>
  <cp:lastModifiedBy>Volunteri</cp:lastModifiedBy>
  <cp:revision>162</cp:revision>
  <dcterms:created xsi:type="dcterms:W3CDTF">2011-01-03T18:27:28Z</dcterms:created>
  <dcterms:modified xsi:type="dcterms:W3CDTF">2012-05-08T06:23:56Z</dcterms:modified>
</cp:coreProperties>
</file>