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306" r:id="rId3"/>
    <p:sldId id="284" r:id="rId4"/>
    <p:sldId id="295" r:id="rId5"/>
    <p:sldId id="288" r:id="rId6"/>
    <p:sldId id="289" r:id="rId7"/>
    <p:sldId id="262" r:id="rId8"/>
    <p:sldId id="275" r:id="rId9"/>
    <p:sldId id="308" r:id="rId10"/>
    <p:sldId id="309" r:id="rId11"/>
    <p:sldId id="317" r:id="rId12"/>
    <p:sldId id="307" r:id="rId13"/>
    <p:sldId id="329" r:id="rId14"/>
    <p:sldId id="299" r:id="rId15"/>
    <p:sldId id="300" r:id="rId16"/>
    <p:sldId id="320" r:id="rId17"/>
    <p:sldId id="301" r:id="rId18"/>
    <p:sldId id="281" r:id="rId19"/>
    <p:sldId id="321" r:id="rId20"/>
    <p:sldId id="302" r:id="rId21"/>
    <p:sldId id="303" r:id="rId22"/>
    <p:sldId id="322" r:id="rId23"/>
    <p:sldId id="304" r:id="rId24"/>
    <p:sldId id="323" r:id="rId25"/>
    <p:sldId id="324" r:id="rId26"/>
    <p:sldId id="325" r:id="rId27"/>
    <p:sldId id="274" r:id="rId28"/>
    <p:sldId id="282" r:id="rId29"/>
    <p:sldId id="319" r:id="rId3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56607"/>
    <a:srgbClr val="CC9B00"/>
    <a:srgbClr val="0067AC"/>
    <a:srgbClr val="BDD2F2"/>
    <a:srgbClr val="D4E3F7"/>
    <a:srgbClr val="DDDDDD"/>
    <a:srgbClr val="EAEAEA"/>
    <a:srgbClr val="96B8D6"/>
    <a:srgbClr val="B4C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22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11940697565628E-2"/>
          <c:y val="2.5575447570332487E-2"/>
          <c:w val="0.62648556876061101"/>
          <c:h val="0.94373401534526868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5152801358234288E-2"/>
                  <c:y val="-0.1097734458384518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523916153095468"/>
                  <c:y val="-7.42966751918158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87238479740117E-2"/>
                  <c:y val="-1.16744869806875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98385331143952"/>
                  <c:y val="6.3942568805292843E-4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n>
                          <a:solidFill>
                            <a:srgbClr val="003366"/>
                          </a:solidFill>
                        </a:ln>
                      </a:defRPr>
                    </a:pPr>
                    <a:r>
                      <a:rPr lang="en-US" b="0" strike="noStrike" dirty="0">
                        <a:ln>
                          <a:solidFill>
                            <a:srgbClr val="003366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1, 3%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a) Da</c:v>
                </c:pt>
                <c:pt idx="1">
                  <c:v>b) Ne</c:v>
                </c:pt>
                <c:pt idx="2">
                  <c:v>c) Ponekad</c:v>
                </c:pt>
                <c:pt idx="3">
                  <c:v>d) 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9094020293303787E-3"/>
                  <c:y val="-6.638117485953644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10,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28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371509164070966E-3"/>
                  <c:y val="4.941740338723647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5, </a:t>
                    </a:r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45919281312257E-2"/>
                  <c:y val="5.19749481442696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17,47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89698274133393E-2"/>
                  <c:y val="-1.630183055762531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 </a:t>
                    </a:r>
                    <a:r>
                      <a:rPr lang="en-US"/>
                      <a:t>11%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a) 1 - 5 godina</c:v>
                </c:pt>
                <c:pt idx="1">
                  <c:v>b) 5 - 10 godina</c:v>
                </c:pt>
                <c:pt idx="2">
                  <c:v>c) 10 i više</c:v>
                </c:pt>
                <c:pt idx="3">
                  <c:v>d) 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0136491851931105E-2"/>
                  <c:y val="-6.063898342630445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02630910525003E-2"/>
                  <c:y val="-6.91767525223030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71478416641042E-3"/>
                  <c:y val="-1.717582616750911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10881916500677E-2"/>
                  <c:y val="-1.455001308979599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a) nekoliko cigareta</c:v>
                </c:pt>
                <c:pt idx="1">
                  <c:v>b) kutiju</c:v>
                </c:pt>
                <c:pt idx="2">
                  <c:v>c) dvije kutije i više</c:v>
                </c:pt>
                <c:pt idx="3">
                  <c:v>d) 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8694170019918992E-2"/>
                  <c:y val="-7.796081116458908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332606981003456E-2"/>
                  <c:y val="-0.1406615381517208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666350280068984E-2"/>
                  <c:y val="3.24574581629981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115998021469723E-2"/>
                  <c:y val="-1.291117063052540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a) nikotinski flasteri</c:v>
                </c:pt>
                <c:pt idx="1">
                  <c:v>b) postepeno smanjenje popušenih cigareta</c:v>
                </c:pt>
                <c:pt idx="2">
                  <c:v>c) nagli prestanak</c:v>
                </c:pt>
                <c:pt idx="3">
                  <c:v>d) 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</c:v>
                </c:pt>
                <c:pt idx="1">
                  <c:v>10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4.364597676563773E-2"/>
                  <c:y val="-1.4997281350061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757937515875038E-2"/>
                  <c:y val="-6.39885615321102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24,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67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646899188535218E-2"/>
                  <c:y val="-3.057554826107095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a) Da</c:v>
                </c:pt>
                <c:pt idx="1">
                  <c:v>b) Ne</c:v>
                </c:pt>
                <c:pt idx="2">
                  <c:v>c) Ponekad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24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bubble3D val="0"/>
            <c:spPr>
              <a:solidFill>
                <a:srgbClr val="0A82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5.0262957368020007E-2"/>
                  <c:y val="0.255691644682522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81778805662879E-2"/>
                  <c:y val="0.1565845701512375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300255337352782E-3"/>
                  <c:y val="1.43995811265279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897851690440231E-2"/>
                  <c:y val="-1.1696638943150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a) Da</c:v>
                </c:pt>
                <c:pt idx="1">
                  <c:v>b) Ne</c:v>
                </c:pt>
                <c:pt idx="2">
                  <c:v>c) dvije kutije i više</c:v>
                </c:pt>
                <c:pt idx="3">
                  <c:v>d) ostalo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0.28138</cdr:x>
      <cdr:y>0.02515</cdr:y>
    </cdr:from>
    <cdr:to>
      <cdr:x>0.37121</cdr:x>
      <cdr:y>0.05532</cdr:y>
    </cdr:to>
    <cdr:cxnSp macro="">
      <cdr:nvCxnSpPr>
        <cdr:cNvPr id="3" name="Ravni poveznik 2"/>
        <cdr:cNvCxnSpPr/>
      </cdr:nvCxnSpPr>
      <cdr:spPr bwMode="auto">
        <a:xfrm xmlns:a="http://schemas.openxmlformats.org/drawingml/2006/main">
          <a:off x="2056318" y="117231"/>
          <a:ext cx="656492" cy="140677"/>
        </a:xfrm>
        <a:prstGeom xmlns:a="http://schemas.openxmlformats.org/drawingml/2006/main" prst="line">
          <a:avLst/>
        </a:prstGeom>
        <a:solidFill xmlns:a="http://schemas.openxmlformats.org/drawingml/2006/main">
          <a:schemeClr val="bg2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A53C477-038F-4BB3-ABF6-9AC96926A5C7}" type="slidenum">
              <a:rPr lang="en-GB" altLang="en-US" sz="1200" b="0">
                <a:solidFill>
                  <a:schemeClr val="tx1"/>
                </a:solidFill>
              </a:rPr>
              <a:pPr/>
              <a:t>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3332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3975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www.</a:t>
            </a:r>
            <a:r>
              <a:rPr lang="hr-HR" altLang="en-US" dirty="0" smtClean="0"/>
              <a:t>e-</a:t>
            </a:r>
            <a:r>
              <a:rPr lang="hr-HR" altLang="en-US" dirty="0" err="1" smtClean="0"/>
              <a:t>medica.hr</a:t>
            </a:r>
            <a:r>
              <a:rPr lang="hr-HR" altLang="en-US" baseline="0" dirty="0" smtClean="0"/>
              <a:t> </a:t>
            </a:r>
            <a:endParaRPr lang="fr-FR" altLang="en-US" dirty="0"/>
          </a:p>
        </p:txBody>
      </p:sp>
      <p:sp>
        <p:nvSpPr>
          <p:cNvPr id="10" name="TekstniOkvir 9"/>
          <p:cNvSpPr txBox="1"/>
          <p:nvPr userDrawn="1"/>
        </p:nvSpPr>
        <p:spPr>
          <a:xfrm>
            <a:off x="12700" y="6605587"/>
            <a:ext cx="2465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Terme Tuhelj ~  08. – 11. veljače 2018.</a:t>
            </a:r>
            <a:endParaRPr lang="hr-HR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88900"/>
            <a:ext cx="1312111" cy="1320800"/>
          </a:xfrm>
          <a:prstGeom prst="ellipse">
            <a:avLst/>
          </a:prstGeom>
          <a:ln w="19050" cap="rnd">
            <a:solidFill>
              <a:srgbClr val="0067A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876300"/>
            <a:ext cx="7175500" cy="54229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1409700"/>
            <a:ext cx="7480300" cy="4965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8900" y="1346200"/>
            <a:ext cx="3822700" cy="5016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346200"/>
            <a:ext cx="3771900" cy="5041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738" y="17065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338" y="2517774"/>
            <a:ext cx="3868737" cy="38576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1100" y="1693863"/>
            <a:ext cx="3779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1100" y="2505074"/>
            <a:ext cx="3759200" cy="3895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8" y="1546225"/>
            <a:ext cx="74533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1739900"/>
            <a:ext cx="7772400" cy="4495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6200" y="1828800"/>
            <a:ext cx="3733800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0" y="1866900"/>
            <a:ext cx="37846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220787"/>
            <a:ext cx="76327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3975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3900" y="319087"/>
            <a:ext cx="69723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dirty="0" smtClean="0"/>
              <a:t>Naslov</a:t>
            </a:r>
            <a:endParaRPr lang="fr-FR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 smtClean="0"/>
              <a:t>Click to edit Master text styles</a:t>
            </a:r>
          </a:p>
          <a:p>
            <a:pPr lvl="1"/>
            <a:r>
              <a:rPr lang="fr-FR" altLang="en-US" dirty="0" smtClean="0"/>
              <a:t>Second level</a:t>
            </a:r>
          </a:p>
          <a:p>
            <a:pPr lvl="2"/>
            <a:r>
              <a:rPr lang="fr-FR" altLang="en-US" dirty="0" smtClean="0"/>
              <a:t>Third level</a:t>
            </a:r>
          </a:p>
          <a:p>
            <a:pPr lvl="3"/>
            <a:r>
              <a:rPr lang="fr-FR" altLang="en-US" dirty="0" smtClean="0"/>
              <a:t>Fourth level</a:t>
            </a:r>
          </a:p>
          <a:p>
            <a:pPr lvl="4"/>
            <a:r>
              <a:rPr lang="fr-FR" altLang="en-US" dirty="0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www.</a:t>
            </a:r>
            <a:r>
              <a:rPr lang="hr-HR" altLang="en-US" dirty="0" smtClean="0"/>
              <a:t>e-</a:t>
            </a:r>
            <a:r>
              <a:rPr lang="hr-HR" altLang="en-US" dirty="0" err="1" smtClean="0"/>
              <a:t>medica.hr</a:t>
            </a:r>
            <a:r>
              <a:rPr lang="hr-HR" altLang="en-US" baseline="0" dirty="0" smtClean="0"/>
              <a:t> </a:t>
            </a:r>
            <a:endParaRPr lang="fr-FR" altLang="en-US" dirty="0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" y="88900"/>
            <a:ext cx="1312111" cy="1320800"/>
          </a:xfrm>
          <a:prstGeom prst="ellipse">
            <a:avLst/>
          </a:prstGeom>
          <a:ln w="19050" cap="rnd">
            <a:solidFill>
              <a:srgbClr val="0067A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kstniOkvir 6"/>
          <p:cNvSpPr txBox="1"/>
          <p:nvPr userDrawn="1"/>
        </p:nvSpPr>
        <p:spPr>
          <a:xfrm>
            <a:off x="12700" y="6605587"/>
            <a:ext cx="2465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Terme Tuhelj ~  08. – 11. veljače 2018.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3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0500" y="484799"/>
            <a:ext cx="7531100" cy="1470025"/>
          </a:xfrm>
          <a:noFill/>
        </p:spPr>
        <p:txBody>
          <a:bodyPr/>
          <a:lstStyle/>
          <a:p>
            <a:pPr algn="ctr" eaLnBrk="1" hangingPunct="1"/>
            <a:r>
              <a:rPr lang="hr-HR" altLang="en-US" sz="5400" b="1" dirty="0" smtClean="0">
                <a:solidFill>
                  <a:srgbClr val="C566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Nisam meta cigareta</a:t>
            </a:r>
            <a:endParaRPr lang="en-US" altLang="en-US" sz="5400" b="1" dirty="0" smtClean="0">
              <a:solidFill>
                <a:srgbClr val="C566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5816" y="3747721"/>
            <a:ext cx="6178062" cy="2498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4000" b="1" kern="1200">
                <a:solidFill>
                  <a:srgbClr val="FCAB1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hr-HR" altLang="en-US" sz="2000" dirty="0" smtClean="0">
                <a:solidFill>
                  <a:srgbClr val="003366"/>
                </a:solidFill>
              </a:rPr>
              <a:t>Škole sudionice u projektu:</a:t>
            </a:r>
          </a:p>
          <a:p>
            <a:pPr algn="l" eaLnBrk="1" hangingPunct="1"/>
            <a:endParaRPr lang="hr-HR" altLang="en-US" sz="2000" dirty="0" smtClean="0">
              <a:solidFill>
                <a:srgbClr val="003366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003366"/>
                </a:solidFill>
              </a:rPr>
              <a:t> </a:t>
            </a:r>
            <a:r>
              <a:rPr lang="hr-HR" altLang="en-US" sz="2000" dirty="0" smtClean="0">
                <a:solidFill>
                  <a:srgbClr val="003366"/>
                </a:solidFill>
              </a:rPr>
              <a:t>Srednja škola </a:t>
            </a:r>
            <a:r>
              <a:rPr lang="hr-HR" altLang="en-US" sz="2000" dirty="0" err="1" smtClean="0">
                <a:solidFill>
                  <a:srgbClr val="003366"/>
                </a:solidFill>
              </a:rPr>
              <a:t>Bedekovčina</a:t>
            </a:r>
            <a:endParaRPr lang="hr-HR" altLang="en-US" sz="2000" dirty="0" smtClean="0">
              <a:solidFill>
                <a:srgbClr val="003366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hr-HR" altLang="en-US" sz="2000" dirty="0">
                <a:solidFill>
                  <a:srgbClr val="003366"/>
                </a:solidFill>
              </a:rPr>
              <a:t> </a:t>
            </a:r>
            <a:r>
              <a:rPr lang="hr-HR" altLang="en-US" sz="2000" dirty="0" smtClean="0">
                <a:solidFill>
                  <a:srgbClr val="003366"/>
                </a:solidFill>
              </a:rPr>
              <a:t>Škola za medicinske sestre Vrapče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hr-HR" altLang="en-US" sz="2000" dirty="0" smtClean="0">
                <a:solidFill>
                  <a:srgbClr val="003366"/>
                </a:solidFill>
              </a:rPr>
              <a:t> Škola za medicinske sestre Mlinarska</a:t>
            </a:r>
          </a:p>
          <a:p>
            <a:pPr algn="l" eaLnBrk="1" hangingPunct="1"/>
            <a:endParaRPr lang="hr-HR" altLang="en-US" sz="2000" dirty="0" smtClean="0">
              <a:solidFill>
                <a:srgbClr val="003366"/>
              </a:solidFill>
            </a:endParaRPr>
          </a:p>
          <a:p>
            <a:pPr algn="l" eaLnBrk="1" hangingPunct="1"/>
            <a:endParaRPr lang="hr-HR" altLang="en-US" sz="2000" dirty="0" smtClean="0">
              <a:solidFill>
                <a:srgbClr val="003366"/>
              </a:solidFill>
            </a:endParaRPr>
          </a:p>
          <a:p>
            <a:pPr algn="l" eaLnBrk="1" hangingPunct="1"/>
            <a:endParaRPr lang="en-US" altLang="en-US" sz="2400" dirty="0" smtClean="0">
              <a:solidFill>
                <a:srgbClr val="003366"/>
              </a:solidFill>
            </a:endParaRPr>
          </a:p>
        </p:txBody>
      </p:sp>
      <p:pic>
        <p:nvPicPr>
          <p:cNvPr id="5" name="Slika 4" descr="cigar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24" y="1850868"/>
            <a:ext cx="3460376" cy="265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141186" y="1409700"/>
            <a:ext cx="3778152" cy="4695678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"laser metoda”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električne cigarete                                          </a:t>
            </a:r>
          </a:p>
          <a:p>
            <a:r>
              <a:rPr lang="hr-HR" dirty="0" err="1" smtClean="0">
                <a:latin typeface="Arial" pitchFamily="34" charset="0"/>
                <a:cs typeface="Arial" pitchFamily="34" charset="0"/>
              </a:rPr>
              <a:t>Nicorette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</a:p>
          <a:p>
            <a:r>
              <a:rPr lang="hr-HR" dirty="0" err="1" smtClean="0">
                <a:latin typeface="Arial" pitchFamily="34" charset="0"/>
                <a:cs typeface="Arial" pitchFamily="34" charset="0"/>
              </a:rPr>
              <a:t>Varenkin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Champix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                                     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hipnoza                                        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flasteri                                          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energetska relaksacija                                           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dirty="0" smtClean="0"/>
              <a:t>Najčešće metode odvikavanja</a:t>
            </a:r>
            <a:endParaRPr lang="hr-HR" sz="3200" dirty="0"/>
          </a:p>
        </p:txBody>
      </p:sp>
      <p:pic>
        <p:nvPicPr>
          <p:cNvPr id="4" name="Slika 3" descr="Hipnosis-para-Dejar-de-Fu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1157" y="1343989"/>
            <a:ext cx="3695512" cy="3630305"/>
          </a:xfrm>
          <a:prstGeom prst="rect">
            <a:avLst/>
          </a:prstGeom>
        </p:spPr>
      </p:pic>
      <p:pic>
        <p:nvPicPr>
          <p:cNvPr id="5" name="Slika 4" descr="5fdd3771f8334fd2ba5bf5d86085ec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87" y="1399689"/>
            <a:ext cx="4043172" cy="2950242"/>
          </a:xfrm>
          <a:prstGeom prst="rect">
            <a:avLst/>
          </a:prstGeom>
        </p:spPr>
      </p:pic>
      <p:pic>
        <p:nvPicPr>
          <p:cNvPr id="6" name="Slika 5" descr="preuz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0344" y="1223804"/>
            <a:ext cx="4067810" cy="3784683"/>
          </a:xfrm>
          <a:prstGeom prst="rect">
            <a:avLst/>
          </a:prstGeom>
        </p:spPr>
      </p:pic>
      <p:pic>
        <p:nvPicPr>
          <p:cNvPr id="7" name="Slika 6" descr="Nicoret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1229" y="937442"/>
            <a:ext cx="4049485" cy="4288874"/>
          </a:xfrm>
          <a:prstGeom prst="rect">
            <a:avLst/>
          </a:prstGeom>
        </p:spPr>
      </p:pic>
      <p:pic>
        <p:nvPicPr>
          <p:cNvPr id="8" name="Slika 7" descr="champix-starter-table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6171" y="957944"/>
            <a:ext cx="4397829" cy="4147457"/>
          </a:xfrm>
          <a:prstGeom prst="rect">
            <a:avLst/>
          </a:prstGeom>
        </p:spPr>
      </p:pic>
      <p:pic>
        <p:nvPicPr>
          <p:cNvPr id="9" name="Slika 8" descr="hipnoza_prestanak_pusenja_news_p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09457" y="1193045"/>
            <a:ext cx="4082143" cy="4033439"/>
          </a:xfrm>
          <a:prstGeom prst="rect">
            <a:avLst/>
          </a:prstGeom>
        </p:spPr>
      </p:pic>
      <p:pic>
        <p:nvPicPr>
          <p:cNvPr id="10" name="Slika 9" descr="1006223793anti_57a1efb3f1c52_700x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6287" y="922718"/>
            <a:ext cx="3709552" cy="43520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0" y="865306"/>
            <a:ext cx="3712029" cy="2578402"/>
          </a:xfrm>
          <a:prstGeom prst="rect">
            <a:avLst/>
          </a:prstGeom>
        </p:spPr>
      </p:pic>
      <p:pic>
        <p:nvPicPr>
          <p:cNvPr id="13" name="Slika 12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7171" y="3440063"/>
            <a:ext cx="3712028" cy="2107943"/>
          </a:xfrm>
          <a:prstGeom prst="rect">
            <a:avLst/>
          </a:prstGeom>
        </p:spPr>
      </p:pic>
      <p:pic>
        <p:nvPicPr>
          <p:cNvPr id="14" name="Slika 13" descr="energetske-vjec5bebe-transurfing-duhovna-znanja-zvonko-buda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23922" y="2028804"/>
            <a:ext cx="3708021" cy="240437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1454" y="957944"/>
            <a:ext cx="3921094" cy="4890310"/>
          </a:xfrm>
          <a:prstGeom prst="rect">
            <a:avLst/>
          </a:prstGeom>
        </p:spPr>
      </p:pic>
      <p:pic>
        <p:nvPicPr>
          <p:cNvPr id="16" name="Slika 15" descr="ben afflec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74771" y="936172"/>
            <a:ext cx="3962691" cy="4920342"/>
          </a:xfrm>
          <a:prstGeom prst="rect">
            <a:avLst/>
          </a:prstGeom>
        </p:spPr>
      </p:pic>
      <p:pic>
        <p:nvPicPr>
          <p:cNvPr id="17" name="Slika 16" descr="matt damo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61858" y="893993"/>
            <a:ext cx="3831771" cy="4940750"/>
          </a:xfrm>
          <a:prstGeom prst="rect">
            <a:avLst/>
          </a:prstGeom>
        </p:spPr>
      </p:pic>
      <p:pic>
        <p:nvPicPr>
          <p:cNvPr id="18" name="Slika 17" descr="charlize thero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79572" y="952961"/>
            <a:ext cx="3445244" cy="486101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40087" y="990600"/>
            <a:ext cx="3712028" cy="4767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savjetovanja s liječnikom, psihologom te bivšim pušačima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79832" y="197949"/>
            <a:ext cx="6972300" cy="1040008"/>
          </a:xfrm>
        </p:spPr>
        <p:txBody>
          <a:bodyPr/>
          <a:lstStyle/>
          <a:p>
            <a:r>
              <a:rPr lang="hr-HR" altLang="en-US" sz="3200" dirty="0" smtClean="0"/>
              <a:t>Metode odvikavanja mlađih osoba</a:t>
            </a:r>
            <a:endParaRPr lang="hr-HR" sz="3200" dirty="0"/>
          </a:p>
        </p:txBody>
      </p:sp>
      <p:pic>
        <p:nvPicPr>
          <p:cNvPr id="4" name="Slika 3" descr="1b7c1316d91fbb33d8fd2561aaff1ce9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675708"/>
            <a:ext cx="5954486" cy="3143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o metodama i načinima odvikavanja od cigareta</a:t>
            </a:r>
          </a:p>
          <a:p>
            <a:r>
              <a:rPr lang="hr-HR" dirty="0"/>
              <a:t>i</a:t>
            </a:r>
            <a:r>
              <a:rPr lang="hr-HR" dirty="0" smtClean="0"/>
              <a:t>spitano je 36 osoba</a:t>
            </a:r>
          </a:p>
          <a:p>
            <a:r>
              <a:rPr lang="hr-HR" dirty="0" smtClean="0"/>
              <a:t>20 žena</a:t>
            </a:r>
            <a:endParaRPr lang="hr-HR" dirty="0"/>
          </a:p>
          <a:p>
            <a:r>
              <a:rPr lang="hr-HR" dirty="0" smtClean="0"/>
              <a:t>16 muškaraca</a:t>
            </a:r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93900" y="268287"/>
            <a:ext cx="6972300" cy="800858"/>
          </a:xfrm>
        </p:spPr>
        <p:txBody>
          <a:bodyPr/>
          <a:lstStyle/>
          <a:p>
            <a:r>
              <a:rPr lang="hr-HR" sz="3200" dirty="0" smtClean="0"/>
              <a:t>Istraživanje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93" y="3218739"/>
            <a:ext cx="4960207" cy="3291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1084507" y="1395047"/>
            <a:ext cx="3868737" cy="5203091"/>
          </a:xfrm>
        </p:spPr>
        <p:txBody>
          <a:bodyPr/>
          <a:lstStyle/>
          <a:p>
            <a:r>
              <a:rPr lang="hr-HR" sz="1400" dirty="0"/>
              <a:t>1. Vi ste bili pušač. Koliko ste dugo pušili?</a:t>
            </a:r>
          </a:p>
          <a:p>
            <a:r>
              <a:rPr lang="hr-HR" sz="1400" dirty="0"/>
              <a:t>a) 1-5 b) 5-10 c) 10 i više d) ______________</a:t>
            </a:r>
          </a:p>
          <a:p>
            <a:r>
              <a:rPr lang="hr-HR" sz="1400" dirty="0"/>
              <a:t>2. Koliko ste cigareta dnevno pušili prije odvikavanja?</a:t>
            </a:r>
          </a:p>
          <a:p>
            <a:r>
              <a:rPr lang="hr-HR" sz="1400" dirty="0"/>
              <a:t>a) Nekoliko cigareta b) Kutiju c) Dvije kutije i više d) ____________</a:t>
            </a:r>
          </a:p>
          <a:p>
            <a:r>
              <a:rPr lang="hr-HR" sz="1400" dirty="0"/>
              <a:t>3. Zašto ste se odlučili prestati pušiti?</a:t>
            </a:r>
          </a:p>
          <a:p>
            <a:r>
              <a:rPr lang="hr-HR" sz="1400" dirty="0"/>
              <a:t>4. Metode pomoću kojih ste se odviknuli od pušenja?</a:t>
            </a:r>
          </a:p>
          <a:p>
            <a:r>
              <a:rPr lang="hr-HR" sz="1400" dirty="0"/>
              <a:t>a) nikotinski flasteri b) postepeno smanjenje broja popušenih cigareta</a:t>
            </a:r>
          </a:p>
          <a:p>
            <a:r>
              <a:rPr lang="hr-HR" sz="1400" dirty="0"/>
              <a:t>c) nagli prestanak d)_____</a:t>
            </a:r>
          </a:p>
          <a:p>
            <a:r>
              <a:rPr lang="hr-HR" sz="1400" dirty="0"/>
              <a:t>5. Kako ste se osjećali prvih tjedana bez cigareta?</a:t>
            </a:r>
          </a:p>
          <a:p>
            <a:r>
              <a:rPr lang="hr-HR" sz="1400" dirty="0" smtClean="0"/>
              <a:t>6. Nedostaju li Vam cigarete?</a:t>
            </a:r>
          </a:p>
          <a:p>
            <a:r>
              <a:rPr lang="hr-HR" sz="1400" dirty="0" smtClean="0"/>
              <a:t>a) Da b) Ne c) ponekad</a:t>
            </a:r>
          </a:p>
          <a:p>
            <a:endParaRPr lang="hr-HR" sz="9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>
          <a:xfrm>
            <a:off x="5060461" y="2962275"/>
            <a:ext cx="3759200" cy="3895725"/>
          </a:xfrm>
        </p:spPr>
        <p:txBody>
          <a:bodyPr/>
          <a:lstStyle/>
          <a:p>
            <a:r>
              <a:rPr lang="hr-HR" sz="1400" dirty="0" smtClean="0"/>
              <a:t>7</a:t>
            </a:r>
            <a:r>
              <a:rPr lang="hr-HR" sz="1400" dirty="0" smtClean="0"/>
              <a:t>. Jeste li primijetili neke promjene u organizmu, u zdravstvenom stanju, od kada ne pušite?</a:t>
            </a:r>
          </a:p>
          <a:p>
            <a:r>
              <a:rPr lang="hr-HR" sz="1400" dirty="0" smtClean="0"/>
              <a:t>a) Da b) Ne</a:t>
            </a:r>
          </a:p>
          <a:p>
            <a:r>
              <a:rPr lang="hr-HR" sz="1400" dirty="0" smtClean="0"/>
              <a:t>8. Ako da, koje?</a:t>
            </a:r>
          </a:p>
          <a:p>
            <a:r>
              <a:rPr lang="hr-HR" sz="1400" dirty="0" smtClean="0"/>
              <a:t>9. Kako se osjećate u društvu pušača? Smeta li vam dim?</a:t>
            </a:r>
          </a:p>
          <a:p>
            <a:r>
              <a:rPr lang="hr-HR" sz="1400" dirty="0" smtClean="0"/>
              <a:t>a) Da b) Ne c) Ponekad</a:t>
            </a:r>
          </a:p>
          <a:p>
            <a:r>
              <a:rPr lang="hr-HR" sz="1400" dirty="0" smtClean="0"/>
              <a:t>10. Možete li nam navesti prednosti nepušenja?</a:t>
            </a:r>
          </a:p>
          <a:p>
            <a:r>
              <a:rPr lang="hr-HR" sz="1400" dirty="0" smtClean="0"/>
              <a:t>11. I za kraj, što biste preporučili pušačima, a da ih potaknete na prestanak pušenja?</a:t>
            </a:r>
          </a:p>
          <a:p>
            <a:r>
              <a:rPr lang="hr-HR" sz="1400" dirty="0" smtClean="0"/>
              <a:t>12. A što biste poručili nepušačima?</a:t>
            </a:r>
          </a:p>
          <a:p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ankete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37" y="854452"/>
            <a:ext cx="1442915" cy="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1. Koliko ste dugo pušili?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65774"/>
              </p:ext>
            </p:extLst>
          </p:nvPr>
        </p:nvGraphicFramePr>
        <p:xfrm>
          <a:off x="1211050" y="1314166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113025"/>
              </p:ext>
            </p:extLst>
          </p:nvPr>
        </p:nvGraphicFramePr>
        <p:xfrm>
          <a:off x="1363450" y="1466566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3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98365" y="131809"/>
            <a:ext cx="6972300" cy="1141413"/>
          </a:xfrm>
        </p:spPr>
        <p:txBody>
          <a:bodyPr/>
          <a:lstStyle/>
          <a:p>
            <a:r>
              <a:rPr lang="hr-HR" sz="3200" dirty="0" smtClean="0"/>
              <a:t>2. Koliko ste cigareta dnevno pušili </a:t>
            </a:r>
            <a:br>
              <a:rPr lang="hr-HR" sz="3200" dirty="0" smtClean="0"/>
            </a:br>
            <a:r>
              <a:rPr lang="hr-HR" sz="3200" dirty="0"/>
              <a:t> </a:t>
            </a:r>
            <a:r>
              <a:rPr lang="hr-HR" sz="3200" dirty="0" smtClean="0"/>
              <a:t>   prije odvikavanja?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97423"/>
              </p:ext>
            </p:extLst>
          </p:nvPr>
        </p:nvGraphicFramePr>
        <p:xfrm>
          <a:off x="1101867" y="1409700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28208"/>
              </p:ext>
            </p:extLst>
          </p:nvPr>
        </p:nvGraphicFramePr>
        <p:xfrm>
          <a:off x="1254267" y="1562100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1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zbog financija.</a:t>
            </a:r>
          </a:p>
          <a:p>
            <a:r>
              <a:rPr lang="hr-HR" dirty="0" smtClean="0"/>
              <a:t>zbog zdravstvenih problema.</a:t>
            </a:r>
          </a:p>
          <a:p>
            <a:r>
              <a:rPr lang="hr-HR" dirty="0" smtClean="0"/>
              <a:t>zbog zabrane roditelja</a:t>
            </a:r>
          </a:p>
          <a:p>
            <a:r>
              <a:rPr lang="hr-HR" dirty="0" smtClean="0"/>
              <a:t>zbog zabrane pušenja na mjestu rada</a:t>
            </a:r>
          </a:p>
          <a:p>
            <a:r>
              <a:rPr lang="hr-HR" dirty="0" smtClean="0"/>
              <a:t>zbog motivacije obitelji </a:t>
            </a:r>
          </a:p>
          <a:p>
            <a:r>
              <a:rPr lang="hr-HR" dirty="0" smtClean="0"/>
              <a:t>Zbog većeg džeparca </a:t>
            </a:r>
          </a:p>
          <a:p>
            <a:r>
              <a:rPr lang="hr-HR" dirty="0" smtClean="0"/>
              <a:t>Zbog zdravlja unuka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19300" y="131809"/>
            <a:ext cx="6972300" cy="1141413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Zašto ste odlučili prestati pušiti?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Metode odvikavanja?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372267"/>
              </p:ext>
            </p:extLst>
          </p:nvPr>
        </p:nvGraphicFramePr>
        <p:xfrm>
          <a:off x="1361175" y="1327814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46902"/>
              </p:ext>
            </p:extLst>
          </p:nvPr>
        </p:nvGraphicFramePr>
        <p:xfrm>
          <a:off x="1513575" y="1480214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0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28048" y="1409700"/>
            <a:ext cx="8063552" cy="49657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dirty="0" err="1" smtClean="0"/>
              <a:t>Gisele</a:t>
            </a:r>
            <a:r>
              <a:rPr lang="hr-HR" dirty="0" smtClean="0"/>
              <a:t> </a:t>
            </a:r>
            <a:r>
              <a:rPr lang="hr-HR" dirty="0" err="1" smtClean="0"/>
              <a:t>Bundchen</a:t>
            </a:r>
            <a:r>
              <a:rPr lang="hr-HR" dirty="0" smtClean="0"/>
              <a:t>			</a:t>
            </a:r>
            <a:r>
              <a:rPr lang="hr-HR" dirty="0" err="1" smtClean="0"/>
              <a:t>Whoopi</a:t>
            </a:r>
            <a:r>
              <a:rPr lang="hr-HR" dirty="0" smtClean="0"/>
              <a:t> </a:t>
            </a:r>
            <a:r>
              <a:rPr lang="hr-HR" dirty="0"/>
              <a:t>Goldberg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Nagli prestanak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8" y="1890107"/>
            <a:ext cx="3477977" cy="46373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15" y="1890106"/>
            <a:ext cx="3511679" cy="46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511300" y="2875010"/>
            <a:ext cx="6972300" cy="1141413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hr-HR" sz="3200" dirty="0" smtClean="0"/>
              <a:t> Kako ste se osjećali prvih tjedana</a:t>
            </a:r>
            <a:br>
              <a:rPr lang="hr-HR" sz="3200" dirty="0" smtClean="0"/>
            </a:br>
            <a:r>
              <a:rPr lang="hr-HR" sz="3200" dirty="0"/>
              <a:t> </a:t>
            </a:r>
            <a:r>
              <a:rPr lang="hr-HR" sz="3200" dirty="0" smtClean="0"/>
              <a:t>    bez cigareta?</a:t>
            </a:r>
            <a:endParaRPr lang="hr-HR" sz="3200" dirty="0"/>
          </a:p>
        </p:txBody>
      </p:sp>
      <p:cxnSp>
        <p:nvCxnSpPr>
          <p:cNvPr id="5" name="Ravni poveznik sa strelicom 4"/>
          <p:cNvCxnSpPr/>
          <p:nvPr/>
        </p:nvCxnSpPr>
        <p:spPr bwMode="auto">
          <a:xfrm flipH="1" flipV="1">
            <a:off x="1924334" y="2074460"/>
            <a:ext cx="423081" cy="600501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982639" y="1487606"/>
            <a:ext cx="155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  dobro</a:t>
            </a:r>
            <a:endParaRPr lang="hr-HR" sz="2400" dirty="0">
              <a:solidFill>
                <a:schemeClr val="tx2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 bwMode="auto">
          <a:xfrm flipH="1" flipV="1">
            <a:off x="3903260" y="2074460"/>
            <a:ext cx="13647" cy="600501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3138985" y="1487606"/>
            <a:ext cx="161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nervozno</a:t>
            </a:r>
            <a:endParaRPr lang="hr-HR" sz="2400" dirty="0">
              <a:solidFill>
                <a:schemeClr val="tx2"/>
              </a:solidFill>
            </a:endParaRPr>
          </a:p>
        </p:txBody>
      </p:sp>
      <p:cxnSp>
        <p:nvCxnSpPr>
          <p:cNvPr id="12" name="Ravni poveznik sa strelicom 11"/>
          <p:cNvCxnSpPr/>
          <p:nvPr/>
        </p:nvCxnSpPr>
        <p:spPr bwMode="auto">
          <a:xfrm flipH="1" flipV="1">
            <a:off x="6967179" y="2011272"/>
            <a:ext cx="491322" cy="489365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6045957" y="1072107"/>
            <a:ext cx="158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d</a:t>
            </a:r>
            <a:r>
              <a:rPr lang="hr-HR" sz="2400" dirty="0" smtClean="0">
                <a:solidFill>
                  <a:schemeClr val="tx2"/>
                </a:solidFill>
              </a:rPr>
              <a:t>rhtanje ruku</a:t>
            </a:r>
            <a:endParaRPr lang="hr-HR" sz="2400" dirty="0">
              <a:solidFill>
                <a:schemeClr val="tx2"/>
              </a:solidFill>
            </a:endParaRPr>
          </a:p>
        </p:txBody>
      </p:sp>
      <p:cxnSp>
        <p:nvCxnSpPr>
          <p:cNvPr id="16" name="Ravni poveznik sa strelicom 15"/>
          <p:cNvCxnSpPr/>
          <p:nvPr/>
        </p:nvCxnSpPr>
        <p:spPr bwMode="auto">
          <a:xfrm flipH="1">
            <a:off x="1924334" y="4216472"/>
            <a:ext cx="545911" cy="356358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736979" y="4722125"/>
            <a:ext cx="201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p</a:t>
            </a:r>
            <a:r>
              <a:rPr lang="hr-HR" sz="2400" dirty="0" smtClean="0">
                <a:solidFill>
                  <a:schemeClr val="tx2"/>
                </a:solidFill>
              </a:rPr>
              <a:t>otreba za žvakanjem</a:t>
            </a:r>
            <a:endParaRPr lang="hr-HR" sz="2400" dirty="0">
              <a:solidFill>
                <a:schemeClr val="tx2"/>
              </a:solidFill>
            </a:endParaRPr>
          </a:p>
        </p:txBody>
      </p:sp>
      <p:cxnSp>
        <p:nvCxnSpPr>
          <p:cNvPr id="19" name="Ravni poveznik sa strelicom 18"/>
          <p:cNvCxnSpPr/>
          <p:nvPr/>
        </p:nvCxnSpPr>
        <p:spPr bwMode="auto">
          <a:xfrm>
            <a:off x="4421874" y="4194602"/>
            <a:ext cx="0" cy="75645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ekstniOkvir 21"/>
          <p:cNvSpPr txBox="1"/>
          <p:nvPr/>
        </p:nvSpPr>
        <p:spPr>
          <a:xfrm>
            <a:off x="3684896" y="5186149"/>
            <a:ext cx="178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s</a:t>
            </a:r>
            <a:r>
              <a:rPr lang="hr-HR" sz="2400" dirty="0" smtClean="0">
                <a:solidFill>
                  <a:schemeClr val="tx2"/>
                </a:solidFill>
              </a:rPr>
              <a:t>novi o pušenju</a:t>
            </a:r>
            <a:endParaRPr lang="hr-HR" sz="2400" dirty="0">
              <a:solidFill>
                <a:schemeClr val="tx2"/>
              </a:solidFill>
            </a:endParaRPr>
          </a:p>
        </p:txBody>
      </p:sp>
      <p:cxnSp>
        <p:nvCxnSpPr>
          <p:cNvPr id="24" name="Ravni poveznik sa strelicom 23"/>
          <p:cNvCxnSpPr/>
          <p:nvPr/>
        </p:nvCxnSpPr>
        <p:spPr bwMode="auto">
          <a:xfrm>
            <a:off x="6441743" y="4216472"/>
            <a:ext cx="395785" cy="734586"/>
          </a:xfrm>
          <a:prstGeom prst="straightConnector1">
            <a:avLst/>
          </a:prstGeom>
          <a:ln>
            <a:tailEnd type="triangle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kstniOkvir 24"/>
          <p:cNvSpPr txBox="1"/>
          <p:nvPr/>
        </p:nvSpPr>
        <p:spPr>
          <a:xfrm>
            <a:off x="6605516" y="5308979"/>
            <a:ext cx="165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b</a:t>
            </a:r>
            <a:r>
              <a:rPr lang="hr-HR" sz="2400" dirty="0" smtClean="0">
                <a:solidFill>
                  <a:schemeClr val="tx2"/>
                </a:solidFill>
              </a:rPr>
              <a:t>ol u glavi</a:t>
            </a:r>
            <a:endParaRPr lang="hr-H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194777" y="1348155"/>
            <a:ext cx="4092331" cy="49657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Peruanske  Ande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- </a:t>
            </a:r>
            <a:r>
              <a:rPr lang="hr-HR" dirty="0"/>
              <a:t>5 000-3 000 pr. Kr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  <a:p>
            <a:r>
              <a:rPr lang="hr-HR" dirty="0" smtClean="0"/>
              <a:t>duhan se jeo, pio, pušio, ušmrkavao, mazao po tijelu, koristio </a:t>
            </a:r>
            <a:r>
              <a:rPr lang="hr-HR" dirty="0" smtClean="0"/>
              <a:t>kao </a:t>
            </a:r>
            <a:r>
              <a:rPr lang="hr-HR" dirty="0" smtClean="0"/>
              <a:t>sok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služio i u ljekovite svrhe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Nastanak duhana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348155"/>
            <a:ext cx="2848855" cy="49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Nedostaju li Vam cigarete?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21184"/>
              </p:ext>
            </p:extLst>
          </p:nvPr>
        </p:nvGraphicFramePr>
        <p:xfrm>
          <a:off x="965390" y="1259574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75770"/>
              </p:ext>
            </p:extLst>
          </p:nvPr>
        </p:nvGraphicFramePr>
        <p:xfrm>
          <a:off x="1117790" y="1411974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52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17077" y="328245"/>
            <a:ext cx="7174523" cy="1184031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Jeste li primijetili promjene u</a:t>
            </a:r>
            <a:b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organizmu, u zdravstvenom stanju?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306718"/>
              </p:ext>
            </p:extLst>
          </p:nvPr>
        </p:nvGraphicFramePr>
        <p:xfrm>
          <a:off x="1511300" y="1669695"/>
          <a:ext cx="7480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70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err="1" smtClean="0"/>
              <a:t>odsuststvo</a:t>
            </a:r>
            <a:r>
              <a:rPr lang="hr-HR" dirty="0" smtClean="0"/>
              <a:t> </a:t>
            </a:r>
            <a:r>
              <a:rPr lang="hr-HR" dirty="0" smtClean="0"/>
              <a:t>kašlja</a:t>
            </a:r>
          </a:p>
          <a:p>
            <a:r>
              <a:rPr lang="hr-HR" dirty="0" smtClean="0"/>
              <a:t>nema iskašljaja</a:t>
            </a:r>
          </a:p>
          <a:p>
            <a:r>
              <a:rPr lang="hr-HR" dirty="0" smtClean="0"/>
              <a:t>ljepši je osjećaj</a:t>
            </a:r>
          </a:p>
          <a:p>
            <a:r>
              <a:rPr lang="hr-HR" dirty="0" smtClean="0"/>
              <a:t>bolji osjet okusa</a:t>
            </a:r>
          </a:p>
          <a:p>
            <a:r>
              <a:rPr lang="hr-HR" dirty="0" smtClean="0"/>
              <a:t>bolji izgled kože</a:t>
            </a:r>
          </a:p>
          <a:p>
            <a:r>
              <a:rPr lang="hr-HR" dirty="0" smtClean="0"/>
              <a:t>ugodniji zadah</a:t>
            </a:r>
          </a:p>
          <a:p>
            <a:r>
              <a:rPr lang="hr-HR" dirty="0" smtClean="0"/>
              <a:t>dobivanje na </a:t>
            </a:r>
            <a:r>
              <a:rPr lang="hr-HR" dirty="0" err="1" smtClean="0"/>
              <a:t>kilaži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Ako jeste, koje?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6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Smeta li Vam dim?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88192"/>
              </p:ext>
            </p:extLst>
          </p:nvPr>
        </p:nvGraphicFramePr>
        <p:xfrm>
          <a:off x="1073744" y="1277815"/>
          <a:ext cx="7308000" cy="466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5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manja potrošnja novaca</a:t>
            </a:r>
          </a:p>
          <a:p>
            <a:r>
              <a:rPr lang="hr-HR" dirty="0" smtClean="0"/>
              <a:t>bolje zdravstveno stanje</a:t>
            </a:r>
          </a:p>
          <a:p>
            <a:r>
              <a:rPr lang="hr-HR" dirty="0" smtClean="0"/>
              <a:t>bolji miris odjeće</a:t>
            </a:r>
          </a:p>
          <a:p>
            <a:r>
              <a:rPr lang="hr-HR" dirty="0" smtClean="0"/>
              <a:t>ljepši zadah</a:t>
            </a:r>
          </a:p>
          <a:p>
            <a:r>
              <a:rPr lang="hr-HR" dirty="0" smtClean="0"/>
              <a:t>nisam osoba drugog reda</a:t>
            </a:r>
          </a:p>
          <a:p>
            <a:r>
              <a:rPr lang="hr-HR" dirty="0" smtClean="0"/>
              <a:t>nisu potrebni izgovori na poslu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12014" y="104514"/>
            <a:ext cx="6972300" cy="1141413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Možete li nam navesti prednosti </a:t>
            </a:r>
            <a:b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pušenja?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6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973015" y="1409700"/>
            <a:ext cx="4114799" cy="49657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da odu vidjeti osobu sa traheostomom.</a:t>
            </a:r>
          </a:p>
          <a:p>
            <a:r>
              <a:rPr lang="hr-HR" dirty="0" smtClean="0"/>
              <a:t>da je najvažnije zdravlje.</a:t>
            </a:r>
          </a:p>
          <a:p>
            <a:r>
              <a:rPr lang="hr-HR" dirty="0" smtClean="0"/>
              <a:t>da su blesavi.</a:t>
            </a:r>
          </a:p>
          <a:p>
            <a:r>
              <a:rPr lang="hr-HR" dirty="0" smtClean="0"/>
              <a:t>da vjeruju u sebe i znaju reći NE!</a:t>
            </a:r>
          </a:p>
          <a:p>
            <a:r>
              <a:rPr lang="hr-HR" dirty="0" smtClean="0"/>
              <a:t>da misle svojom glavom i na svoju djecu.</a:t>
            </a:r>
          </a:p>
          <a:p>
            <a:r>
              <a:rPr lang="hr-HR" dirty="0" smtClean="0"/>
              <a:t>da su bolje financije.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19300" y="118162"/>
            <a:ext cx="6972300" cy="1141413"/>
          </a:xfrm>
        </p:spPr>
        <p:txBody>
          <a:bodyPr/>
          <a:lstStyle/>
          <a:p>
            <a:r>
              <a:rPr lang="hr-HR" sz="3200" dirty="0" smtClean="0"/>
              <a:t>11. Što biste preporučili pušačima?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577" t="4803" r="232" b="500"/>
          <a:stretch/>
        </p:blipFill>
        <p:spPr>
          <a:xfrm>
            <a:off x="5087815" y="2472715"/>
            <a:ext cx="3892060" cy="21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da nikad ne pokušaju zapaliti</a:t>
            </a:r>
          </a:p>
          <a:p>
            <a:r>
              <a:rPr lang="hr-HR" dirty="0" smtClean="0"/>
              <a:t>sretni ste i nikada nemojte potegnuti za cigaretom</a:t>
            </a:r>
          </a:p>
          <a:p>
            <a:r>
              <a:rPr lang="hr-HR" dirty="0" smtClean="0"/>
              <a:t>nemojte probati jer je to teška bolest</a:t>
            </a:r>
          </a:p>
          <a:p>
            <a:r>
              <a:rPr lang="hr-HR" dirty="0" smtClean="0"/>
              <a:t>cigareta je ovisnost koje se teško riješiti</a:t>
            </a:r>
          </a:p>
          <a:p>
            <a:r>
              <a:rPr lang="hr-HR" dirty="0" smtClean="0"/>
              <a:t>da i dalje budu tako pametni</a:t>
            </a:r>
          </a:p>
          <a:p>
            <a:r>
              <a:rPr lang="hr-HR" dirty="0" smtClean="0"/>
              <a:t>da čuvaju karakter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19300" y="118162"/>
            <a:ext cx="6972300" cy="1141413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A što biste poručili nepušačima?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zasniva </a:t>
            </a:r>
            <a:r>
              <a:rPr lang="hr-HR" dirty="0"/>
              <a:t>se na primjeni psihoterapijsko-edukativnog modela odvikavanja</a:t>
            </a:r>
          </a:p>
          <a:p>
            <a:r>
              <a:rPr lang="hr-HR" dirty="0"/>
              <a:t>t</a:t>
            </a:r>
            <a:r>
              <a:rPr lang="hr-HR" dirty="0" smtClean="0"/>
              <a:t>emeljni </a:t>
            </a:r>
            <a:r>
              <a:rPr lang="hr-HR" dirty="0"/>
              <a:t>program traje 5 dana</a:t>
            </a:r>
          </a:p>
          <a:p>
            <a:r>
              <a:rPr lang="hr-HR" dirty="0" smtClean="0"/>
              <a:t>korisnici </a:t>
            </a:r>
            <a:r>
              <a:rPr lang="hr-HR" dirty="0"/>
              <a:t>programa su pušači motivirani za prestanak pušenja</a:t>
            </a:r>
          </a:p>
          <a:p>
            <a:r>
              <a:rPr lang="hr-HR" dirty="0"/>
              <a:t>o</a:t>
            </a:r>
            <a:r>
              <a:rPr lang="hr-HR" dirty="0" smtClean="0"/>
              <a:t>država </a:t>
            </a:r>
            <a:r>
              <a:rPr lang="hr-HR" dirty="0"/>
              <a:t>se u Nastavnom zavodu za javno zdravstvo „dr. Andrija Štampar” u Zagrebu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nepušenja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01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“Prestanak </a:t>
            </a:r>
            <a:r>
              <a:rPr lang="hr-HR" dirty="0"/>
              <a:t>pušenja uzrokuje dodatni stres, a to pogoršava zdravlje i zato mi trebaju posebni uvjeti i godišnji odmor da bi probao/probala </a:t>
            </a:r>
            <a:r>
              <a:rPr lang="hr-HR" dirty="0" smtClean="0"/>
              <a:t>pušiti.”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“Nakon </a:t>
            </a:r>
            <a:r>
              <a:rPr lang="hr-HR" dirty="0"/>
              <a:t>jednog ili dva neuspjeha u prestanku pušenja, nema smisla ponovno </a:t>
            </a:r>
            <a:r>
              <a:rPr lang="hr-HR" dirty="0" smtClean="0"/>
              <a:t>pokušavati.”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“Bez </a:t>
            </a:r>
            <a:r>
              <a:rPr lang="hr-HR" dirty="0"/>
              <a:t>cigarete neću moći izaći na kraj sa </a:t>
            </a:r>
            <a:r>
              <a:rPr lang="hr-HR" dirty="0" smtClean="0"/>
              <a:t>stresom.”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“Ako </a:t>
            </a:r>
            <a:r>
              <a:rPr lang="hr-HR" dirty="0"/>
              <a:t>prestanem pušiti, udebljat ću </a:t>
            </a:r>
            <a:r>
              <a:rPr lang="hr-HR" dirty="0" smtClean="0"/>
              <a:t>se.”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Neki od mitova o pušenju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5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04785" y="181201"/>
            <a:ext cx="6972300" cy="1212169"/>
          </a:xfrm>
        </p:spPr>
        <p:txBody>
          <a:bodyPr/>
          <a:lstStyle/>
          <a:p>
            <a:pPr algn="ctr"/>
            <a:r>
              <a:rPr lang="hr-HR" altLang="en-US" sz="3200" dirty="0" smtClean="0"/>
              <a:t>Prestani biti meta cigareta </a:t>
            </a:r>
            <a:br>
              <a:rPr lang="hr-HR" altLang="en-US" sz="3200" dirty="0" smtClean="0"/>
            </a:br>
            <a:r>
              <a:rPr lang="hr-HR" altLang="en-US" sz="3200" dirty="0" smtClean="0"/>
              <a:t>i počni živjeti!</a:t>
            </a:r>
            <a:endParaRPr lang="hr-HR" sz="3200" dirty="0"/>
          </a:p>
        </p:txBody>
      </p:sp>
      <p:pic>
        <p:nvPicPr>
          <p:cNvPr id="4" name="Rezervirano mjesto slike 4" descr="puse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395" b="6395"/>
          <a:stretch>
            <a:fillRect/>
          </a:stretch>
        </p:blipFill>
        <p:spPr bwMode="auto">
          <a:xfrm>
            <a:off x="1740680" y="1389260"/>
            <a:ext cx="7033206" cy="46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906311" y="5990456"/>
            <a:ext cx="176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accent4">
                    <a:lumMod val="75000"/>
                  </a:schemeClr>
                </a:solidFill>
              </a:rPr>
              <a:t>HVALA NA PAŽNJI</a:t>
            </a:r>
            <a:endParaRPr lang="hr-HR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33046" y="6113566"/>
            <a:ext cx="4925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Marija, </a:t>
            </a:r>
            <a:r>
              <a:rPr lang="hr-HR" sz="1200" smtClean="0">
                <a:solidFill>
                  <a:schemeClr val="accent4">
                    <a:lumMod val="50000"/>
                  </a:schemeClr>
                </a:solidFill>
              </a:rPr>
              <a:t>Vanessa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, Antonija, </a:t>
            </a:r>
            <a:r>
              <a:rPr lang="hr-HR" sz="1200" dirty="0" err="1" smtClean="0">
                <a:solidFill>
                  <a:schemeClr val="accent4">
                    <a:lumMod val="50000"/>
                  </a:schemeClr>
                </a:solidFill>
              </a:rPr>
              <a:t>Emma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hr-HR" sz="1200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etra, </a:t>
            </a:r>
            <a:r>
              <a:rPr lang="hr-HR" sz="1200" dirty="0">
                <a:solidFill>
                  <a:schemeClr val="accent4">
                    <a:lumMod val="50000"/>
                  </a:schemeClr>
                </a:solidFill>
              </a:rPr>
              <a:t>N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atalija, </a:t>
            </a:r>
            <a:r>
              <a:rPr lang="hr-HR" sz="1200" dirty="0"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atarina, </a:t>
            </a:r>
            <a:r>
              <a:rPr lang="hr-HR" sz="1200" dirty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hr-HR" sz="1200" dirty="0" smtClean="0">
                <a:solidFill>
                  <a:schemeClr val="accent4">
                    <a:lumMod val="50000"/>
                  </a:schemeClr>
                </a:solidFill>
              </a:rPr>
              <a:t>artin</a:t>
            </a:r>
            <a:endParaRPr lang="hr-H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11300" y="647114"/>
            <a:ext cx="7480300" cy="5728286"/>
          </a:xfrm>
        </p:spPr>
        <p:txBody>
          <a:bodyPr/>
          <a:lstStyle/>
          <a:p>
            <a:pPr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r>
              <a:rPr lang="hr-HR" dirty="0" smtClean="0"/>
              <a:t>prodavao se u ljekarnama, dobivao se na liječnički recept</a:t>
            </a:r>
            <a:endParaRPr lang="hr-HR" dirty="0"/>
          </a:p>
          <a:p>
            <a:r>
              <a:rPr lang="hr-HR" dirty="0" smtClean="0"/>
              <a:t>u </a:t>
            </a:r>
            <a:r>
              <a:rPr lang="hr-HR" dirty="0"/>
              <a:t>afričkim plemenima primjenjivao se pijenjem duhanskog </a:t>
            </a:r>
            <a:r>
              <a:rPr lang="hr-HR" dirty="0" smtClean="0"/>
              <a:t>soka</a:t>
            </a:r>
            <a:endParaRPr lang="hr-HR" dirty="0"/>
          </a:p>
          <a:p>
            <a:r>
              <a:rPr lang="hr-HR" dirty="0" smtClean="0"/>
              <a:t>Južna Amerika – koristio se kao znak dobrodošlice i prijateljstva</a:t>
            </a:r>
          </a:p>
          <a:p>
            <a:r>
              <a:rPr lang="hr-HR" dirty="0" smtClean="0"/>
              <a:t>duhan – zaštita od duhova i oluja</a:t>
            </a:r>
            <a:endParaRPr lang="hr-HR" dirty="0"/>
          </a:p>
        </p:txBody>
      </p:sp>
      <p:pic>
        <p:nvPicPr>
          <p:cNvPr id="3" name="Slika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70" y="621322"/>
            <a:ext cx="7337637" cy="28487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670" y="3470031"/>
            <a:ext cx="7337637" cy="30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37503" y="3305908"/>
            <a:ext cx="6409328" cy="265711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17</a:t>
            </a:r>
            <a:r>
              <a:rPr lang="hr-HR" dirty="0"/>
              <a:t>. st., zastrašujuće kazne, zabrana pušenja, smrtne kazne za prekršitelje</a:t>
            </a:r>
          </a:p>
          <a:p>
            <a:r>
              <a:rPr lang="hr-HR" dirty="0"/>
              <a:t>dnevno pogubljeno od 15 do 20 pušača</a:t>
            </a:r>
          </a:p>
          <a:p>
            <a:r>
              <a:rPr lang="hr-HR" dirty="0"/>
              <a:t>bičevanje i bušenje nosnica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Zabrane konzumiranja duhana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503" y="1089648"/>
            <a:ext cx="6409328" cy="29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11300" y="1228299"/>
            <a:ext cx="7480300" cy="5147101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5,5 </a:t>
            </a:r>
            <a:r>
              <a:rPr lang="hr-HR" dirty="0"/>
              <a:t>milijuna ljudi </a:t>
            </a:r>
            <a:r>
              <a:rPr lang="hr-HR" dirty="0" smtClean="0"/>
              <a:t>godišnje umire</a:t>
            </a:r>
          </a:p>
          <a:p>
            <a:r>
              <a:rPr lang="hr-HR" dirty="0" smtClean="0"/>
              <a:t> do </a:t>
            </a:r>
            <a:r>
              <a:rPr lang="hr-HR" dirty="0"/>
              <a:t>2030. više od 8 </a:t>
            </a:r>
            <a:r>
              <a:rPr lang="hr-HR" dirty="0" smtClean="0"/>
              <a:t>milijuna</a:t>
            </a:r>
          </a:p>
          <a:p>
            <a:r>
              <a:rPr lang="hr-HR" dirty="0" smtClean="0"/>
              <a:t>nikotin dolazi u mozak za 7 sekundi</a:t>
            </a:r>
          </a:p>
          <a:p>
            <a:r>
              <a:rPr lang="hr-HR" dirty="0" smtClean="0"/>
              <a:t>jedna cigareta skraćuje život za 12 min</a:t>
            </a:r>
            <a:endParaRPr lang="hr-HR" dirty="0"/>
          </a:p>
          <a:p>
            <a:r>
              <a:rPr lang="hr-HR" dirty="0" smtClean="0"/>
              <a:t>anti </a:t>
            </a:r>
            <a:r>
              <a:rPr lang="hr-HR" dirty="0"/>
              <a:t>– pušački programi; novac je glavna zapreka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pušenje ubija, zar ne? (SZO)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 bwMode="auto">
          <a:xfrm>
            <a:off x="5459104" y="1555845"/>
            <a:ext cx="518615" cy="136477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4" y="1108902"/>
            <a:ext cx="4182651" cy="26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3662"/>
            <a:ext cx="7677967" cy="492985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nepušenja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477108"/>
            <a:ext cx="7654521" cy="48885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1477108"/>
            <a:ext cx="7654520" cy="48885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1377207"/>
            <a:ext cx="7539667" cy="49884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7" y="1311024"/>
            <a:ext cx="7654521" cy="518101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311024"/>
            <a:ext cx="7654521" cy="518101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8" y="1377207"/>
            <a:ext cx="7539666" cy="51148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8" y="1477108"/>
            <a:ext cx="7502886" cy="501493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2" y="1377207"/>
            <a:ext cx="7691706" cy="511483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2" y="1311024"/>
            <a:ext cx="7691706" cy="53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396875"/>
            <a:ext cx="7150100" cy="581025"/>
          </a:xfrm>
          <a:scene3d>
            <a:camera prst="orthographicFront"/>
            <a:lightRig rig="threePt" dir="t"/>
          </a:scene3d>
          <a:sp3d extrusionH="76200" contourW="12700">
            <a:bevelT w="44450"/>
            <a:extrusionClr>
              <a:schemeClr val="accent1">
                <a:lumMod val="75000"/>
              </a:schemeClr>
            </a:extrusionClr>
          </a:sp3d>
        </p:spPr>
        <p:txBody>
          <a:bodyPr/>
          <a:lstStyle/>
          <a:p>
            <a:pPr eaLnBrk="1" hangingPunct="1"/>
            <a:r>
              <a:rPr lang="hr-HR" altLang="en-US" dirty="0" smtClean="0"/>
              <a:t>Posljedice pušenja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435100"/>
            <a:ext cx="7493000" cy="4965700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ovećava </a:t>
            </a:r>
            <a:r>
              <a:rPr lang="hr-HR" dirty="0"/>
              <a:t>rizik i </a:t>
            </a:r>
            <a:r>
              <a:rPr lang="hr-HR" dirty="0" smtClean="0"/>
              <a:t>uzrokuje rak </a:t>
            </a:r>
            <a:r>
              <a:rPr lang="hr-HR" dirty="0"/>
              <a:t>pluća, usta, grkljana, jednjaka, gušterače, bubrega</a:t>
            </a:r>
          </a:p>
          <a:p>
            <a:r>
              <a:rPr lang="hr-HR" dirty="0"/>
              <a:t>u</a:t>
            </a:r>
            <a:r>
              <a:rPr lang="hr-HR" dirty="0" smtClean="0"/>
              <a:t>zrokuje </a:t>
            </a:r>
            <a:r>
              <a:rPr lang="hr-HR" dirty="0"/>
              <a:t>žgaravicu i čir</a:t>
            </a:r>
          </a:p>
          <a:p>
            <a:r>
              <a:rPr lang="hr-HR" dirty="0"/>
              <a:t>o</a:t>
            </a:r>
            <a:r>
              <a:rPr lang="hr-HR" dirty="0" smtClean="0"/>
              <a:t>težava </a:t>
            </a:r>
            <a:r>
              <a:rPr lang="hr-HR" dirty="0"/>
              <a:t>dobivanje erekcije i može dovesti do impotencije</a:t>
            </a:r>
          </a:p>
          <a:p>
            <a:r>
              <a:rPr lang="hr-HR" dirty="0"/>
              <a:t>m</a:t>
            </a:r>
            <a:r>
              <a:rPr lang="hr-HR" dirty="0" smtClean="0"/>
              <a:t>ože </a:t>
            </a:r>
            <a:r>
              <a:rPr lang="hr-HR" dirty="0"/>
              <a:t>dovesti do prerano rođenog </a:t>
            </a:r>
            <a:r>
              <a:rPr lang="hr-HR" dirty="0" smtClean="0"/>
              <a:t>djeteta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6" y="3980329"/>
            <a:ext cx="3516529" cy="257395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476" y="3980328"/>
            <a:ext cx="4065054" cy="2572871"/>
          </a:xfrm>
          <a:prstGeom prst="rect">
            <a:avLst/>
          </a:prstGeom>
        </p:spPr>
      </p:pic>
      <p:pic>
        <p:nvPicPr>
          <p:cNvPr id="6" name="Slika 5" descr="tumorplu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046" y="1323901"/>
            <a:ext cx="7614484" cy="2532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onijeti </a:t>
            </a:r>
            <a:r>
              <a:rPr lang="hr-HR" dirty="0"/>
              <a:t>odluku</a:t>
            </a:r>
          </a:p>
          <a:p>
            <a:r>
              <a:rPr lang="hr-HR" dirty="0" smtClean="0"/>
              <a:t>ustrajati </a:t>
            </a:r>
            <a:r>
              <a:rPr lang="hr-HR" dirty="0"/>
              <a:t>u odluci</a:t>
            </a:r>
          </a:p>
          <a:p>
            <a:r>
              <a:rPr lang="hr-HR" dirty="0"/>
              <a:t>p</a:t>
            </a:r>
            <a:r>
              <a:rPr lang="hr-HR" dirty="0" smtClean="0"/>
              <a:t>otražiti </a:t>
            </a:r>
            <a:r>
              <a:rPr lang="hr-HR" dirty="0"/>
              <a:t>pomoć stručnih osoba</a:t>
            </a:r>
          </a:p>
          <a:p>
            <a:r>
              <a:rPr lang="hr-HR" dirty="0"/>
              <a:t>z</a:t>
            </a:r>
            <a:r>
              <a:rPr lang="hr-HR" dirty="0" smtClean="0"/>
              <a:t>atražiti </a:t>
            </a:r>
            <a:r>
              <a:rPr lang="hr-HR" dirty="0"/>
              <a:t>podršku obitelji i bližnjih</a:t>
            </a:r>
          </a:p>
          <a:p>
            <a:r>
              <a:rPr lang="hr-HR" dirty="0"/>
              <a:t>p</a:t>
            </a:r>
            <a:r>
              <a:rPr lang="hr-HR" dirty="0" smtClean="0"/>
              <a:t>romijeniti </a:t>
            </a:r>
            <a:r>
              <a:rPr lang="hr-HR" dirty="0"/>
              <a:t>navike i životni stil</a:t>
            </a:r>
          </a:p>
          <a:p>
            <a:r>
              <a:rPr lang="hr-HR" dirty="0" smtClean="0"/>
              <a:t>ojačati </a:t>
            </a:r>
            <a:r>
              <a:rPr lang="hr-HR" dirty="0"/>
              <a:t>imunitet</a:t>
            </a:r>
          </a:p>
          <a:p>
            <a:r>
              <a:rPr lang="hr-HR" dirty="0"/>
              <a:t>i</a:t>
            </a:r>
            <a:r>
              <a:rPr lang="hr-HR" dirty="0" smtClean="0"/>
              <a:t>mati </a:t>
            </a:r>
            <a:r>
              <a:rPr lang="hr-HR" dirty="0"/>
              <a:t>puno strpljenja sa samim sobom</a:t>
            </a:r>
          </a:p>
          <a:p>
            <a:r>
              <a:rPr lang="hr-HR" b="1" dirty="0">
                <a:solidFill>
                  <a:srgbClr val="FF0000"/>
                </a:solidFill>
              </a:rPr>
              <a:t>NE </a:t>
            </a:r>
            <a:r>
              <a:rPr lang="hr-HR" b="1" dirty="0" smtClean="0">
                <a:solidFill>
                  <a:srgbClr val="FF0000"/>
                </a:solidFill>
              </a:rPr>
              <a:t>ODUSTAJATI!!!</a:t>
            </a:r>
            <a:endParaRPr lang="hr-HR" b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Koraci prestanka pušenja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377208"/>
            <a:ext cx="7162800" cy="36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Metode odvikavanja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3" y="1233173"/>
            <a:ext cx="6142919" cy="40361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921</Words>
  <Application>Microsoft Office PowerPoint</Application>
  <PresentationFormat>Prikaz na zaslonu (4:3)</PresentationFormat>
  <Paragraphs>190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Default Design</vt:lpstr>
      <vt:lpstr>Nisam meta cigareta</vt:lpstr>
      <vt:lpstr>Nastanak duhana</vt:lpstr>
      <vt:lpstr>PowerPointova prezentacija</vt:lpstr>
      <vt:lpstr>Zabrane konzumiranja duhana</vt:lpstr>
      <vt:lpstr>I pušenje ubija, zar ne? (SZO)</vt:lpstr>
      <vt:lpstr>Prednosti nepušenja</vt:lpstr>
      <vt:lpstr>Posljedice pušenja</vt:lpstr>
      <vt:lpstr>Koraci prestanka pušenja</vt:lpstr>
      <vt:lpstr>Metode odvikavanja</vt:lpstr>
      <vt:lpstr>Najčešće metode odvikavanja</vt:lpstr>
      <vt:lpstr>Metode odvikavanja mlađih osoba</vt:lpstr>
      <vt:lpstr>Istraživanje</vt:lpstr>
      <vt:lpstr>Pitanja ankete</vt:lpstr>
      <vt:lpstr>1. Koliko ste dugo pušili?</vt:lpstr>
      <vt:lpstr>2. Koliko ste cigareta dnevno pušili      prije odvikavanja?</vt:lpstr>
      <vt:lpstr>3. Zašto ste odlučili prestati pušiti?</vt:lpstr>
      <vt:lpstr>4. Metode odvikavanja?</vt:lpstr>
      <vt:lpstr>Nagli prestanak</vt:lpstr>
      <vt:lpstr>5. Kako ste se osjećali prvih tjedana      bez cigareta?</vt:lpstr>
      <vt:lpstr>6. Nedostaju li Vam cigarete?</vt:lpstr>
      <vt:lpstr>7. Jeste li primijetili promjene u     organizmu, u zdravstvenom stanju?</vt:lpstr>
      <vt:lpstr>8. Ako jeste, koje?</vt:lpstr>
      <vt:lpstr>9. Smeta li Vam dim?</vt:lpstr>
      <vt:lpstr>10. Možete li nam navesti prednosti        pušenja?</vt:lpstr>
      <vt:lpstr>11. Što biste preporučili pušačima?</vt:lpstr>
      <vt:lpstr>12. A što biste poručili nepušačima?</vt:lpstr>
      <vt:lpstr>Škola nepušenja</vt:lpstr>
      <vt:lpstr>Neki od mitova o pušenju</vt:lpstr>
      <vt:lpstr>Prestani biti meta cigareta  i počni živjeti!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novi_lap1</cp:lastModifiedBy>
  <cp:revision>83</cp:revision>
  <dcterms:created xsi:type="dcterms:W3CDTF">2005-02-28T14:06:28Z</dcterms:created>
  <dcterms:modified xsi:type="dcterms:W3CDTF">2018-01-23T17:03:41Z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