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85" r:id="rId10"/>
    <p:sldId id="264" r:id="rId11"/>
    <p:sldId id="266" r:id="rId12"/>
    <p:sldId id="268" r:id="rId13"/>
    <p:sldId id="269" r:id="rId14"/>
    <p:sldId id="271" r:id="rId15"/>
    <p:sldId id="274" r:id="rId16"/>
    <p:sldId id="276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69DBC-77E9-44E6-B930-F5B60F153E3A}" type="datetimeFigureOut">
              <a:rPr lang="hr-HR" smtClean="0"/>
              <a:pPr/>
              <a:t>28.1.2020.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2FE1B-2DF0-4217-A579-80671123D0E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28.1.2020.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28.1.2020.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28.1.2020.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28.1.2020.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28.1.2020.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28.1.2020.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28.1.2020.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28.1.2020.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28.1.2020.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28.1.2020.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28.1.2020.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DADD9-B392-498D-BC21-BBE2DD7F6F2F}" type="datetimeFigureOut">
              <a:rPr lang="hr-HR" smtClean="0"/>
              <a:pPr/>
              <a:t>28.1.2020.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Kvaliteta </a:t>
            </a:r>
            <a:r>
              <a:rPr lang="hr-HR" smtClean="0"/>
              <a:t>i samovrednovanje </a:t>
            </a:r>
            <a:r>
              <a:rPr lang="hr-HR" dirty="0" smtClean="0"/>
              <a:t>2012.-2013.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/>
              <a:t>Anketa – učenička procjena rada nastavnika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en-US" dirty="0" err="1" smtClean="0"/>
              <a:t>Nastavnik</a:t>
            </a:r>
            <a:r>
              <a:rPr lang="en-US" dirty="0" smtClean="0"/>
              <a:t> (N.) </a:t>
            </a:r>
            <a:r>
              <a:rPr lang="en-US" dirty="0" err="1" smtClean="0"/>
              <a:t>predaje</a:t>
            </a:r>
            <a:r>
              <a:rPr lang="en-US" dirty="0" smtClean="0"/>
              <a:t> </a:t>
            </a:r>
            <a:r>
              <a:rPr lang="en-US" dirty="0" err="1" smtClean="0"/>
              <a:t>zanimljivo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poticajno</a:t>
            </a:r>
            <a:r>
              <a:rPr lang="en-US" dirty="0" smtClean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Đanić – 88%</a:t>
            </a:r>
          </a:p>
          <a:p>
            <a:r>
              <a:rPr lang="hr-HR" dirty="0" err="1" smtClean="0"/>
              <a:t>Pogačić</a:t>
            </a:r>
            <a:r>
              <a:rPr lang="hr-HR" dirty="0" smtClean="0"/>
              <a:t> – 92%</a:t>
            </a:r>
          </a:p>
          <a:p>
            <a:r>
              <a:rPr lang="hr-HR" dirty="0" err="1" smtClean="0"/>
              <a:t>Demel</a:t>
            </a:r>
            <a:r>
              <a:rPr lang="hr-HR" dirty="0" smtClean="0"/>
              <a:t> – 100%</a:t>
            </a:r>
          </a:p>
          <a:p>
            <a:r>
              <a:rPr lang="hr-HR" dirty="0" smtClean="0"/>
              <a:t>Papić – 83%</a:t>
            </a:r>
          </a:p>
          <a:p>
            <a:r>
              <a:rPr lang="hr-HR" dirty="0" smtClean="0"/>
              <a:t>Gavran – 90%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en-US" dirty="0" smtClean="0"/>
              <a:t>N.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različite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(</a:t>
            </a:r>
            <a:r>
              <a:rPr lang="en-US" dirty="0" err="1" smtClean="0"/>
              <a:t>grupni</a:t>
            </a:r>
            <a:r>
              <a:rPr lang="en-US" dirty="0" smtClean="0"/>
              <a:t>, </a:t>
            </a:r>
            <a:r>
              <a:rPr lang="en-US" dirty="0" err="1" smtClean="0"/>
              <a:t>rad</a:t>
            </a:r>
            <a:r>
              <a:rPr lang="en-US" dirty="0" smtClean="0"/>
              <a:t> u </a:t>
            </a:r>
            <a:r>
              <a:rPr lang="en-US" dirty="0" err="1" smtClean="0"/>
              <a:t>paru</a:t>
            </a:r>
            <a:r>
              <a:rPr lang="en-US" dirty="0" smtClean="0"/>
              <a:t>, </a:t>
            </a:r>
            <a:r>
              <a:rPr lang="en-US" dirty="0" err="1" smtClean="0"/>
              <a:t>igre</a:t>
            </a:r>
            <a:r>
              <a:rPr lang="en-US" dirty="0" smtClean="0"/>
              <a:t> </a:t>
            </a:r>
            <a:r>
              <a:rPr lang="en-US" dirty="0" err="1" smtClean="0"/>
              <a:t>uloga</a:t>
            </a:r>
            <a:r>
              <a:rPr lang="en-US" dirty="0" smtClean="0"/>
              <a:t>..)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pPr fontAlgn="base"/>
            <a:endParaRPr lang="hr-HR" sz="3600" dirty="0" smtClean="0"/>
          </a:p>
          <a:p>
            <a:pPr fontAlgn="base"/>
            <a:r>
              <a:rPr lang="hr-HR" sz="3600" dirty="0" err="1" smtClean="0"/>
              <a:t>Sedak</a:t>
            </a:r>
            <a:r>
              <a:rPr lang="hr-HR" sz="3600" dirty="0" smtClean="0"/>
              <a:t> Benčić – 82%</a:t>
            </a:r>
          </a:p>
          <a:p>
            <a:pPr fontAlgn="base"/>
            <a:r>
              <a:rPr lang="hr-HR" sz="3600" dirty="0" err="1" smtClean="0"/>
              <a:t>Hrvoj</a:t>
            </a:r>
            <a:r>
              <a:rPr lang="hr-HR" sz="3600" dirty="0" smtClean="0"/>
              <a:t> – 88%</a:t>
            </a:r>
          </a:p>
          <a:p>
            <a:pPr fontAlgn="base"/>
            <a:r>
              <a:rPr lang="hr-HR" sz="3600" dirty="0" err="1" smtClean="0"/>
              <a:t>Čehlić</a:t>
            </a:r>
            <a:r>
              <a:rPr lang="hr-HR" sz="3600" dirty="0" smtClean="0"/>
              <a:t> D. – 88%</a:t>
            </a:r>
          </a:p>
          <a:p>
            <a:pPr fontAlgn="base"/>
            <a:r>
              <a:rPr lang="hr-HR" sz="3600" dirty="0" err="1" smtClean="0"/>
              <a:t>Pogačić</a:t>
            </a:r>
            <a:r>
              <a:rPr lang="hr-HR" sz="3600" dirty="0" smtClean="0"/>
              <a:t> – 92%</a:t>
            </a:r>
          </a:p>
          <a:p>
            <a:pPr fontAlgn="base"/>
            <a:r>
              <a:rPr lang="hr-HR" sz="3600" dirty="0" err="1" smtClean="0"/>
              <a:t>Hustnjak</a:t>
            </a:r>
            <a:r>
              <a:rPr lang="hr-HR" sz="3600" dirty="0" smtClean="0"/>
              <a:t> – 89%</a:t>
            </a:r>
            <a:endParaRPr lang="hr-HR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fr-FR" dirty="0" smtClean="0"/>
              <a:t>N. u obradi novog gradiva aktivno uključuje učenike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pPr fontAlgn="base">
              <a:buNone/>
            </a:pPr>
            <a:endParaRPr lang="hr-HR" sz="3600" dirty="0" smtClean="0"/>
          </a:p>
          <a:p>
            <a:pPr fontAlgn="base">
              <a:buNone/>
            </a:pPr>
            <a:r>
              <a:rPr lang="hr-HR" sz="3600" dirty="0" err="1" smtClean="0"/>
              <a:t>Šimudvarac</a:t>
            </a:r>
            <a:r>
              <a:rPr lang="hr-HR" sz="3600" dirty="0" smtClean="0"/>
              <a:t> – 100%</a:t>
            </a:r>
          </a:p>
          <a:p>
            <a:pPr fontAlgn="base">
              <a:buNone/>
            </a:pPr>
            <a:r>
              <a:rPr lang="hr-HR" sz="3600" dirty="0" smtClean="0"/>
              <a:t>Đanić – 88%</a:t>
            </a:r>
          </a:p>
          <a:p>
            <a:pPr fontAlgn="base">
              <a:buNone/>
            </a:pPr>
            <a:endParaRPr lang="hr-HR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fr-FR" dirty="0" smtClean="0"/>
              <a:t>N. se priprema za sat i koristi različite izvore znanja (fotografije, skice, modeli, filmovi, časopisi...)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Autofit/>
          </a:bodyPr>
          <a:lstStyle/>
          <a:p>
            <a:pPr fontAlgn="base"/>
            <a:r>
              <a:rPr lang="hr-HR" sz="3600" dirty="0" smtClean="0"/>
              <a:t>Papić – 100%</a:t>
            </a:r>
          </a:p>
          <a:p>
            <a:pPr fontAlgn="base"/>
            <a:r>
              <a:rPr lang="hr-HR" sz="3600" dirty="0" smtClean="0"/>
              <a:t>Đanić – 86%</a:t>
            </a:r>
          </a:p>
          <a:p>
            <a:pPr fontAlgn="base"/>
            <a:r>
              <a:rPr lang="hr-HR" sz="3600" dirty="0" err="1" smtClean="0"/>
              <a:t>Perićak</a:t>
            </a:r>
            <a:r>
              <a:rPr lang="hr-HR" sz="3600" dirty="0" smtClean="0"/>
              <a:t> – 71%</a:t>
            </a:r>
          </a:p>
          <a:p>
            <a:pPr fontAlgn="base"/>
            <a:r>
              <a:rPr lang="hr-HR" sz="3600" dirty="0" err="1" smtClean="0"/>
              <a:t>Sedak</a:t>
            </a:r>
            <a:r>
              <a:rPr lang="hr-HR" sz="3600" dirty="0" smtClean="0"/>
              <a:t> Benčić – 73%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N. uspijeva održati disciplinu u razredu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hr-HR" sz="3600" dirty="0" smtClean="0"/>
              <a:t>Đanić – 96%</a:t>
            </a:r>
          </a:p>
          <a:p>
            <a:pPr fontAlgn="base"/>
            <a:r>
              <a:rPr lang="hr-HR" sz="3600" dirty="0" err="1" smtClean="0"/>
              <a:t>Žiger</a:t>
            </a:r>
            <a:r>
              <a:rPr lang="hr-HR" sz="3600" dirty="0" smtClean="0"/>
              <a:t> – 93%</a:t>
            </a:r>
          </a:p>
          <a:p>
            <a:pPr fontAlgn="base"/>
            <a:r>
              <a:rPr lang="hr-HR" sz="3600" dirty="0" smtClean="0"/>
              <a:t>Čajko – 93%</a:t>
            </a:r>
          </a:p>
          <a:p>
            <a:pPr fontAlgn="base"/>
            <a:r>
              <a:rPr lang="hr-HR" sz="3600" dirty="0" err="1" smtClean="0"/>
              <a:t>Mikša</a:t>
            </a:r>
            <a:r>
              <a:rPr lang="hr-HR" sz="3600" dirty="0" smtClean="0"/>
              <a:t> – 90%</a:t>
            </a:r>
          </a:p>
          <a:p>
            <a:pPr fontAlgn="base"/>
            <a:r>
              <a:rPr lang="hr-HR" sz="3600" dirty="0" err="1" smtClean="0"/>
              <a:t>Videk</a:t>
            </a:r>
            <a:r>
              <a:rPr lang="hr-HR" sz="3600" dirty="0" smtClean="0"/>
              <a:t> P. – 80%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N. je objektivan u ocjenjivanju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Demel</a:t>
            </a:r>
            <a:r>
              <a:rPr lang="hr-HR" dirty="0" smtClean="0"/>
              <a:t> – 100%</a:t>
            </a:r>
          </a:p>
          <a:p>
            <a:r>
              <a:rPr lang="hr-HR" dirty="0" smtClean="0"/>
              <a:t>Đanić – 96%</a:t>
            </a:r>
          </a:p>
          <a:p>
            <a:r>
              <a:rPr lang="hr-HR" dirty="0" smtClean="0"/>
              <a:t>Gavran – 85%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N.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ocjene</a:t>
            </a:r>
            <a:r>
              <a:rPr lang="en-GB" dirty="0" smtClean="0"/>
              <a:t> </a:t>
            </a:r>
            <a:r>
              <a:rPr lang="en-GB" dirty="0" err="1" smtClean="0"/>
              <a:t>javno</a:t>
            </a:r>
            <a:r>
              <a:rPr lang="en-GB" dirty="0" smtClean="0"/>
              <a:t> </a:t>
            </a:r>
            <a:r>
              <a:rPr lang="en-GB" dirty="0" err="1" smtClean="0"/>
              <a:t>priopći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obrazloži</a:t>
            </a:r>
            <a:r>
              <a:rPr lang="en-GB" dirty="0" smtClean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Šimudvarac</a:t>
            </a:r>
            <a:r>
              <a:rPr lang="hr-HR" dirty="0" smtClean="0"/>
              <a:t> – 96%</a:t>
            </a:r>
          </a:p>
          <a:p>
            <a:r>
              <a:rPr lang="hr-HR" dirty="0" smtClean="0"/>
              <a:t>Papić – 94%</a:t>
            </a:r>
          </a:p>
          <a:p>
            <a:r>
              <a:rPr lang="hr-HR" dirty="0" smtClean="0"/>
              <a:t>Čajko – 93%</a:t>
            </a:r>
          </a:p>
          <a:p>
            <a:r>
              <a:rPr lang="hr-HR" dirty="0" smtClean="0"/>
              <a:t>Gavran – 85%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en-GB" dirty="0" smtClean="0"/>
              <a:t>N. se </a:t>
            </a:r>
            <a:r>
              <a:rPr lang="en-GB" dirty="0" err="1" smtClean="0"/>
              <a:t>obraća</a:t>
            </a:r>
            <a:r>
              <a:rPr lang="en-GB" dirty="0" smtClean="0"/>
              <a:t> </a:t>
            </a:r>
            <a:r>
              <a:rPr lang="en-GB" dirty="0" err="1" smtClean="0"/>
              <a:t>učenicima</a:t>
            </a:r>
            <a:r>
              <a:rPr lang="en-GB" dirty="0" smtClean="0"/>
              <a:t> s </a:t>
            </a:r>
            <a:r>
              <a:rPr lang="en-GB" dirty="0" err="1" smtClean="0"/>
              <a:t>poštovanjem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uvažavanjem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endParaRPr lang="hr-HR" sz="3600" dirty="0" smtClean="0"/>
          </a:p>
          <a:p>
            <a:pPr fontAlgn="base"/>
            <a:r>
              <a:rPr lang="hr-HR" sz="3600" dirty="0" smtClean="0"/>
              <a:t>Papić – 88%</a:t>
            </a:r>
          </a:p>
          <a:p>
            <a:pPr fontAlgn="base"/>
            <a:r>
              <a:rPr lang="hr-HR" sz="3600" dirty="0" err="1" smtClean="0"/>
              <a:t>Tkalec</a:t>
            </a:r>
            <a:r>
              <a:rPr lang="hr-HR" sz="3600" dirty="0" smtClean="0"/>
              <a:t> A. – 88%</a:t>
            </a:r>
          </a:p>
          <a:p>
            <a:pPr fontAlgn="base"/>
            <a:r>
              <a:rPr lang="hr-HR" sz="3600" dirty="0" err="1" smtClean="0"/>
              <a:t>Gluck</a:t>
            </a:r>
            <a:r>
              <a:rPr lang="hr-HR" sz="3600" dirty="0" smtClean="0"/>
              <a:t> – 75%</a:t>
            </a:r>
          </a:p>
          <a:p>
            <a:pPr fontAlgn="base"/>
            <a:r>
              <a:rPr lang="hr-HR" sz="3600" dirty="0" err="1" smtClean="0"/>
              <a:t>Špiljak</a:t>
            </a:r>
            <a:r>
              <a:rPr lang="hr-HR" sz="3600" dirty="0" smtClean="0"/>
              <a:t> – 71%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en-GB" dirty="0" smtClean="0"/>
              <a:t>N. </a:t>
            </a:r>
            <a:r>
              <a:rPr lang="en-GB" dirty="0" err="1" smtClean="0"/>
              <a:t>daje</a:t>
            </a:r>
            <a:r>
              <a:rPr lang="en-GB" dirty="0" smtClean="0"/>
              <a:t> </a:t>
            </a:r>
            <a:r>
              <a:rPr lang="en-GB" dirty="0" err="1" smtClean="0"/>
              <a:t>priliku</a:t>
            </a:r>
            <a:r>
              <a:rPr lang="en-GB" dirty="0" smtClean="0"/>
              <a:t> </a:t>
            </a:r>
            <a:r>
              <a:rPr lang="en-GB" dirty="0" err="1" smtClean="0"/>
              <a:t>učenicima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izraze</a:t>
            </a:r>
            <a:r>
              <a:rPr lang="en-GB" dirty="0" smtClean="0"/>
              <a:t> </a:t>
            </a:r>
            <a:r>
              <a:rPr lang="en-GB" dirty="0" err="1" smtClean="0"/>
              <a:t>svoje</a:t>
            </a:r>
            <a:r>
              <a:rPr lang="en-GB" dirty="0" smtClean="0"/>
              <a:t> </a:t>
            </a:r>
            <a:r>
              <a:rPr lang="en-GB" dirty="0" err="1" smtClean="0"/>
              <a:t>mišljenje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endParaRPr lang="hr-HR" sz="3600" dirty="0" smtClean="0"/>
          </a:p>
          <a:p>
            <a:pPr fontAlgn="base"/>
            <a:r>
              <a:rPr lang="hr-HR" sz="3600" dirty="0" err="1" smtClean="0"/>
              <a:t>Demel</a:t>
            </a:r>
            <a:r>
              <a:rPr lang="hr-HR" sz="3600" dirty="0" smtClean="0"/>
              <a:t> – 100%</a:t>
            </a:r>
          </a:p>
          <a:p>
            <a:pPr fontAlgn="base"/>
            <a:r>
              <a:rPr lang="hr-HR" sz="3600" dirty="0" smtClean="0"/>
              <a:t>Đanić – 96%</a:t>
            </a:r>
          </a:p>
          <a:p>
            <a:pPr fontAlgn="base"/>
            <a:r>
              <a:rPr lang="hr-HR" sz="3600" dirty="0" smtClean="0"/>
              <a:t>Papić – 88%</a:t>
            </a:r>
          </a:p>
          <a:p>
            <a:pPr fontAlgn="base"/>
            <a:r>
              <a:rPr lang="hr-HR" sz="3600" dirty="0" err="1" smtClean="0"/>
              <a:t>Šćapec</a:t>
            </a:r>
            <a:r>
              <a:rPr lang="hr-HR" sz="3600" dirty="0" smtClean="0"/>
              <a:t> – 86%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N. </a:t>
            </a:r>
            <a:r>
              <a:rPr lang="en-GB" dirty="0" err="1" smtClean="0"/>
              <a:t>nikada</a:t>
            </a:r>
            <a:r>
              <a:rPr lang="en-GB" dirty="0" smtClean="0"/>
              <a:t> ne </a:t>
            </a:r>
            <a:r>
              <a:rPr lang="en-GB" dirty="0" err="1" smtClean="0"/>
              <a:t>kasni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sat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r-HR" sz="3600" dirty="0" err="1" smtClean="0"/>
              <a:t>Hustnjak</a:t>
            </a:r>
            <a:r>
              <a:rPr lang="hr-HR" sz="3600" dirty="0" smtClean="0"/>
              <a:t> – 91%</a:t>
            </a:r>
          </a:p>
          <a:p>
            <a:pPr fontAlgn="base"/>
            <a:r>
              <a:rPr lang="hr-HR" sz="3600" dirty="0" err="1" smtClean="0"/>
              <a:t>Gluck</a:t>
            </a:r>
            <a:r>
              <a:rPr lang="hr-HR" sz="3600" dirty="0" smtClean="0"/>
              <a:t> – 90%</a:t>
            </a:r>
          </a:p>
          <a:p>
            <a:pPr fontAlgn="base"/>
            <a:r>
              <a:rPr lang="hr-HR" sz="3600" dirty="0" smtClean="0"/>
              <a:t>Rod – 90%</a:t>
            </a:r>
          </a:p>
          <a:p>
            <a:pPr fontAlgn="base"/>
            <a:r>
              <a:rPr lang="hr-HR" sz="3600" dirty="0" err="1" smtClean="0"/>
              <a:t>Peričak</a:t>
            </a:r>
            <a:r>
              <a:rPr lang="hr-HR" sz="3600" dirty="0" smtClean="0"/>
              <a:t> – 71%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Ispitanici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14 razreda – 15 zanimanja</a:t>
            </a:r>
          </a:p>
          <a:p>
            <a:r>
              <a:rPr lang="hr-HR" dirty="0" smtClean="0"/>
              <a:t>Ukupno 253 učenika (1.b, 1.Ma, 1.Ga, 2.a, 2.d, 2.Mb, 2.Gb, 2.P, 3.c, 3.b, 3.Ma, 3.Ga, 3.P, 4.Mb)</a:t>
            </a:r>
          </a:p>
          <a:p>
            <a:r>
              <a:rPr lang="hr-HR" dirty="0" smtClean="0"/>
              <a:t>Ukupno nastavnika – 82 (obuhvaćeni oni koji su predavali u prvom polugodištu školske godine 2012./2013., oni koji više ne rade zamijenjeni novim nastavnicima)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Svi..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800" b="1" dirty="0" smtClean="0"/>
              <a:t>Svi podaci i postoci za sve razrede i nastavnike u registratoru </a:t>
            </a:r>
            <a:r>
              <a:rPr lang="hr-HR" sz="4800" b="1" smtClean="0"/>
              <a:t>u zbornici!</a:t>
            </a:r>
            <a:endParaRPr lang="hr-HR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r-HR" smtClean="0"/>
              <a:t>27 tvrdnji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3600" dirty="0" err="1" smtClean="0"/>
              <a:t>Nastavnik</a:t>
            </a:r>
            <a:r>
              <a:rPr lang="en-US" sz="3600" dirty="0" smtClean="0"/>
              <a:t> (N.) </a:t>
            </a:r>
            <a:r>
              <a:rPr lang="en-US" sz="3600" dirty="0" err="1"/>
              <a:t>predaje</a:t>
            </a:r>
            <a:r>
              <a:rPr lang="en-US" sz="3600" dirty="0"/>
              <a:t> </a:t>
            </a:r>
            <a:r>
              <a:rPr lang="en-US" sz="3600" dirty="0" err="1" smtClean="0"/>
              <a:t>zanimljivo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poticajno</a:t>
            </a:r>
            <a:r>
              <a:rPr lang="en-US" sz="3600" dirty="0" smtClean="0"/>
              <a:t> </a:t>
            </a:r>
            <a:endParaRPr lang="hr-HR" sz="3600" dirty="0"/>
          </a:p>
          <a:p>
            <a:pPr fontAlgn="base"/>
            <a:r>
              <a:rPr lang="en-US" sz="3600" dirty="0" smtClean="0"/>
              <a:t>N. </a:t>
            </a:r>
            <a:r>
              <a:rPr lang="en-US" sz="3600" dirty="0" err="1"/>
              <a:t>predaje</a:t>
            </a:r>
            <a:r>
              <a:rPr lang="en-US" sz="3600" dirty="0"/>
              <a:t> </a:t>
            </a:r>
            <a:r>
              <a:rPr lang="en-US" sz="3600" dirty="0" err="1" smtClean="0"/>
              <a:t>dosadno</a:t>
            </a:r>
            <a:r>
              <a:rPr lang="en-US" sz="3600" dirty="0" smtClean="0"/>
              <a:t> </a:t>
            </a:r>
            <a:r>
              <a:rPr lang="en-US" sz="3600" dirty="0"/>
              <a:t>I </a:t>
            </a:r>
            <a:r>
              <a:rPr lang="en-US" sz="3600" dirty="0" err="1" smtClean="0"/>
              <a:t>jednolično</a:t>
            </a:r>
            <a:r>
              <a:rPr lang="en-US" sz="3600" dirty="0" smtClean="0"/>
              <a:t> </a:t>
            </a:r>
            <a:endParaRPr lang="hr-HR" sz="3600" dirty="0"/>
          </a:p>
          <a:p>
            <a:pPr fontAlgn="base"/>
            <a:r>
              <a:rPr lang="en-US" sz="3600" dirty="0" smtClean="0"/>
              <a:t>N. </a:t>
            </a:r>
            <a:r>
              <a:rPr lang="en-US" sz="3600" dirty="0" err="1"/>
              <a:t>koristi</a:t>
            </a:r>
            <a:r>
              <a:rPr lang="en-US" sz="3600" dirty="0"/>
              <a:t> </a:t>
            </a:r>
            <a:r>
              <a:rPr lang="en-US" sz="3600" dirty="0" err="1"/>
              <a:t>različite</a:t>
            </a:r>
            <a:r>
              <a:rPr lang="en-US" sz="3600" dirty="0"/>
              <a:t> </a:t>
            </a:r>
            <a:r>
              <a:rPr lang="en-US" sz="3600" dirty="0" err="1"/>
              <a:t>oblike</a:t>
            </a:r>
            <a:r>
              <a:rPr lang="en-US" sz="3600" dirty="0"/>
              <a:t> </a:t>
            </a:r>
            <a:r>
              <a:rPr lang="en-US" sz="3600" dirty="0" err="1"/>
              <a:t>rada</a:t>
            </a:r>
            <a:r>
              <a:rPr lang="en-US" sz="3600" dirty="0"/>
              <a:t> (</a:t>
            </a:r>
            <a:r>
              <a:rPr lang="en-US" sz="3600" dirty="0" err="1" smtClean="0"/>
              <a:t>grupni</a:t>
            </a:r>
            <a:r>
              <a:rPr lang="en-US" sz="3600" dirty="0"/>
              <a:t>, </a:t>
            </a:r>
            <a:r>
              <a:rPr lang="en-US" sz="3600" dirty="0" err="1"/>
              <a:t>rad</a:t>
            </a:r>
            <a:r>
              <a:rPr lang="en-US" sz="3600" dirty="0"/>
              <a:t> u </a:t>
            </a:r>
            <a:r>
              <a:rPr lang="en-US" sz="3600" dirty="0" err="1"/>
              <a:t>paru</a:t>
            </a:r>
            <a:r>
              <a:rPr lang="en-US" sz="3600" dirty="0"/>
              <a:t>, </a:t>
            </a:r>
            <a:r>
              <a:rPr lang="en-US" sz="3600" dirty="0" err="1"/>
              <a:t>igre</a:t>
            </a:r>
            <a:r>
              <a:rPr lang="en-US" sz="3600" dirty="0"/>
              <a:t> </a:t>
            </a:r>
            <a:r>
              <a:rPr lang="en-US" sz="3600" dirty="0" err="1"/>
              <a:t>uloga</a:t>
            </a:r>
            <a:r>
              <a:rPr lang="en-US" sz="3600" dirty="0"/>
              <a:t>..)</a:t>
            </a:r>
            <a:endParaRPr lang="hr-HR" sz="3600" dirty="0"/>
          </a:p>
          <a:p>
            <a:pPr fontAlgn="base"/>
            <a:r>
              <a:rPr lang="en-US" sz="3600" dirty="0" smtClean="0"/>
              <a:t>N. </a:t>
            </a:r>
            <a:r>
              <a:rPr lang="en-US" sz="3600" dirty="0" err="1"/>
              <a:t>previše</a:t>
            </a:r>
            <a:r>
              <a:rPr lang="en-US" sz="3600" dirty="0"/>
              <a:t> </a:t>
            </a:r>
            <a:r>
              <a:rPr lang="en-US" sz="3600" dirty="0" err="1"/>
              <a:t>sadržaja</a:t>
            </a:r>
            <a:r>
              <a:rPr lang="en-US" sz="3600" dirty="0"/>
              <a:t> </a:t>
            </a:r>
            <a:r>
              <a:rPr lang="en-US" sz="3600" dirty="0" err="1"/>
              <a:t>diktira</a:t>
            </a:r>
            <a:r>
              <a:rPr lang="en-US" sz="3600" dirty="0"/>
              <a:t> u </a:t>
            </a:r>
            <a:r>
              <a:rPr lang="en-US" sz="3600" dirty="0" err="1" smtClean="0"/>
              <a:t>bilježnicu</a:t>
            </a:r>
            <a:r>
              <a:rPr lang="hr-HR" sz="3600" dirty="0" smtClean="0"/>
              <a:t> ili prepisujemo s ploče ili folije </a:t>
            </a:r>
            <a:r>
              <a:rPr lang="en-US" sz="3600" dirty="0" smtClean="0"/>
              <a:t> </a:t>
            </a:r>
            <a:endParaRPr lang="hr-HR" sz="3600" dirty="0"/>
          </a:p>
          <a:p>
            <a:pPr fontAlgn="base"/>
            <a:r>
              <a:rPr lang="fr-FR" sz="3600" dirty="0" smtClean="0"/>
              <a:t>N. </a:t>
            </a:r>
            <a:r>
              <a:rPr lang="fr-FR" sz="3600" dirty="0"/>
              <a:t>u obradi </a:t>
            </a:r>
            <a:r>
              <a:rPr lang="fr-FR" sz="3600" dirty="0" smtClean="0"/>
              <a:t>novog </a:t>
            </a:r>
            <a:r>
              <a:rPr lang="fr-FR" sz="3600" dirty="0"/>
              <a:t>gradiva </a:t>
            </a:r>
            <a:r>
              <a:rPr lang="fr-FR" sz="3600" dirty="0" smtClean="0"/>
              <a:t>aktivno </a:t>
            </a:r>
            <a:r>
              <a:rPr lang="fr-FR" sz="3600" dirty="0"/>
              <a:t>uključuje </a:t>
            </a:r>
            <a:r>
              <a:rPr lang="fr-FR" sz="3600" dirty="0" smtClean="0"/>
              <a:t>učenike</a:t>
            </a:r>
            <a:endParaRPr lang="hr-HR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832648"/>
          </a:xfrm>
        </p:spPr>
        <p:txBody>
          <a:bodyPr>
            <a:noAutofit/>
          </a:bodyPr>
          <a:lstStyle/>
          <a:p>
            <a:pPr fontAlgn="base"/>
            <a:r>
              <a:rPr lang="fr-FR" sz="3600" dirty="0" smtClean="0"/>
              <a:t>N. se priprema za sat i koristi različite izvore znanja (fotografije, skice, modeli, filmovi, časopisi...)</a:t>
            </a:r>
            <a:endParaRPr lang="hr-HR" sz="3600" dirty="0" smtClean="0"/>
          </a:p>
          <a:p>
            <a:pPr fontAlgn="base"/>
            <a:r>
              <a:rPr lang="fr-FR" sz="3600" dirty="0" smtClean="0"/>
              <a:t>N. koristi humor u nastavi</a:t>
            </a:r>
            <a:endParaRPr lang="hr-HR" sz="3600" dirty="0" smtClean="0"/>
          </a:p>
          <a:p>
            <a:pPr fontAlgn="base"/>
            <a:r>
              <a:rPr lang="fr-FR" sz="3600" dirty="0" smtClean="0"/>
              <a:t>N. uspijeva održati disciplinu u razredu</a:t>
            </a:r>
            <a:endParaRPr lang="hr-HR" sz="3600" dirty="0" smtClean="0"/>
          </a:p>
          <a:p>
            <a:pPr fontAlgn="base"/>
            <a:r>
              <a:rPr lang="fr-FR" sz="3600" dirty="0" smtClean="0"/>
              <a:t>N. ne uspijeva održati disciplinu u razredu</a:t>
            </a:r>
            <a:endParaRPr lang="hr-HR" sz="3600" dirty="0" smtClean="0"/>
          </a:p>
          <a:p>
            <a:pPr fontAlgn="base"/>
            <a:r>
              <a:rPr lang="hr-HR" sz="3600" dirty="0" smtClean="0"/>
              <a:t>N. uspješno rješava probleme s pojedincima koji učestalo ometaju nastavni proces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fontAlgn="base"/>
            <a:r>
              <a:rPr lang="fr-FR" sz="3600" dirty="0" smtClean="0"/>
              <a:t>N. je objektivan u ocjenjivanju </a:t>
            </a:r>
            <a:endParaRPr lang="hr-HR" sz="3600" dirty="0" smtClean="0"/>
          </a:p>
          <a:p>
            <a:pPr fontAlgn="base"/>
            <a:r>
              <a:rPr lang="fr-FR" sz="3600" dirty="0" smtClean="0"/>
              <a:t>N. je neobjektivan u ocjenjivanju </a:t>
            </a:r>
            <a:endParaRPr lang="hr-HR" sz="3600" dirty="0" smtClean="0"/>
          </a:p>
          <a:p>
            <a:pPr fontAlgn="base"/>
            <a:r>
              <a:rPr lang="en-GB" sz="3600" dirty="0" smtClean="0"/>
              <a:t>N. </a:t>
            </a:r>
            <a:r>
              <a:rPr lang="en-GB" sz="3600" dirty="0" err="1" smtClean="0"/>
              <a:t>sve</a:t>
            </a:r>
            <a:r>
              <a:rPr lang="en-GB" sz="3600" dirty="0" smtClean="0"/>
              <a:t> </a:t>
            </a:r>
            <a:r>
              <a:rPr lang="en-GB" sz="3600" dirty="0" err="1" smtClean="0"/>
              <a:t>ocjene</a:t>
            </a:r>
            <a:r>
              <a:rPr lang="en-GB" sz="3600" dirty="0" smtClean="0"/>
              <a:t> </a:t>
            </a:r>
            <a:r>
              <a:rPr lang="en-GB" sz="3600" dirty="0" err="1" smtClean="0"/>
              <a:t>javno</a:t>
            </a:r>
            <a:r>
              <a:rPr lang="en-GB" sz="3600" dirty="0" smtClean="0"/>
              <a:t> </a:t>
            </a:r>
            <a:r>
              <a:rPr lang="en-GB" sz="3600" dirty="0" err="1" smtClean="0"/>
              <a:t>priopći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obrazloži</a:t>
            </a:r>
            <a:r>
              <a:rPr lang="en-GB" sz="3600" dirty="0" smtClean="0"/>
              <a:t> </a:t>
            </a:r>
            <a:endParaRPr lang="hr-HR" sz="3600" dirty="0" smtClean="0"/>
          </a:p>
          <a:p>
            <a:pPr fontAlgn="base"/>
            <a:r>
              <a:rPr lang="en-GB" sz="3600" dirty="0" smtClean="0"/>
              <a:t>N. </a:t>
            </a:r>
            <a:r>
              <a:rPr lang="en-GB" sz="3600" dirty="0" err="1" smtClean="0"/>
              <a:t>daje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</a:t>
            </a:r>
            <a:r>
              <a:rPr lang="en-GB" sz="3600" dirty="0" err="1" smtClean="0"/>
              <a:t>priliku</a:t>
            </a:r>
            <a:r>
              <a:rPr lang="en-GB" sz="3600" dirty="0" smtClean="0"/>
              <a:t> </a:t>
            </a:r>
            <a:r>
              <a:rPr lang="en-GB" sz="3600" dirty="0" err="1" smtClean="0"/>
              <a:t>da</a:t>
            </a:r>
            <a:r>
              <a:rPr lang="en-GB" sz="3600" dirty="0" smtClean="0"/>
              <a:t> </a:t>
            </a:r>
            <a:r>
              <a:rPr lang="en-GB" sz="3600" dirty="0" err="1" smtClean="0"/>
              <a:t>sami</a:t>
            </a:r>
            <a:r>
              <a:rPr lang="en-GB" sz="3600" dirty="0" smtClean="0"/>
              <a:t> </a:t>
            </a:r>
            <a:r>
              <a:rPr lang="en-GB" sz="3600" dirty="0" err="1" smtClean="0"/>
              <a:t>ocijene</a:t>
            </a:r>
            <a:r>
              <a:rPr lang="en-GB" sz="3600" dirty="0" smtClean="0"/>
              <a:t> </a:t>
            </a:r>
            <a:r>
              <a:rPr lang="en-GB" sz="3600" dirty="0" err="1" smtClean="0"/>
              <a:t>svoje</a:t>
            </a:r>
            <a:r>
              <a:rPr lang="en-GB" sz="3600" dirty="0" smtClean="0"/>
              <a:t> </a:t>
            </a:r>
            <a:r>
              <a:rPr lang="en-GB" sz="3600" dirty="0" err="1" smtClean="0"/>
              <a:t>znanje</a:t>
            </a:r>
            <a:r>
              <a:rPr lang="en-GB" sz="3600" dirty="0" smtClean="0"/>
              <a:t> </a:t>
            </a:r>
            <a:endParaRPr lang="hr-HR" sz="3600" dirty="0" smtClean="0"/>
          </a:p>
          <a:p>
            <a:pPr fontAlgn="base"/>
            <a:r>
              <a:rPr lang="en-GB" sz="3600" dirty="0" smtClean="0"/>
              <a:t>N. </a:t>
            </a:r>
            <a:r>
              <a:rPr lang="en-GB" sz="3600" dirty="0" err="1" smtClean="0"/>
              <a:t>daje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</a:t>
            </a:r>
            <a:r>
              <a:rPr lang="en-GB" sz="3600" dirty="0" err="1" smtClean="0"/>
              <a:t>priliku</a:t>
            </a:r>
            <a:r>
              <a:rPr lang="en-GB" sz="3600" dirty="0" smtClean="0"/>
              <a:t> (pr)</a:t>
            </a:r>
            <a:r>
              <a:rPr lang="en-GB" sz="3600" dirty="0" err="1" smtClean="0"/>
              <a:t>ocijeniti</a:t>
            </a:r>
            <a:r>
              <a:rPr lang="en-GB" sz="3600" dirty="0" smtClean="0"/>
              <a:t> </a:t>
            </a:r>
            <a:r>
              <a:rPr lang="en-GB" sz="3600" dirty="0" err="1" smtClean="0"/>
              <a:t>njegovu</a:t>
            </a:r>
            <a:r>
              <a:rPr lang="en-GB" sz="3600" dirty="0" smtClean="0"/>
              <a:t> </a:t>
            </a:r>
            <a:r>
              <a:rPr lang="en-GB" sz="3600" dirty="0" err="1" smtClean="0"/>
              <a:t>nastavu</a:t>
            </a:r>
            <a:r>
              <a:rPr lang="en-GB" sz="3600" dirty="0" smtClean="0"/>
              <a:t> </a:t>
            </a:r>
            <a:endParaRPr lang="hr-HR" sz="3600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fontAlgn="base"/>
            <a:endParaRPr lang="hr-HR" sz="3600" dirty="0" smtClean="0"/>
          </a:p>
          <a:p>
            <a:pPr fontAlgn="base"/>
            <a:r>
              <a:rPr lang="de-DE" sz="3600" dirty="0" smtClean="0"/>
              <a:t>N. </a:t>
            </a:r>
            <a:r>
              <a:rPr lang="de-DE" sz="3600" dirty="0" err="1" smtClean="0"/>
              <a:t>ima</a:t>
            </a:r>
            <a:r>
              <a:rPr lang="de-DE" sz="3600" dirty="0" smtClean="0"/>
              <a:t> </a:t>
            </a:r>
            <a:r>
              <a:rPr lang="de-DE" sz="3600" dirty="0" err="1" smtClean="0"/>
              <a:t>razumijevanja</a:t>
            </a:r>
            <a:r>
              <a:rPr lang="de-DE" sz="3600" dirty="0" smtClean="0"/>
              <a:t> </a:t>
            </a:r>
            <a:r>
              <a:rPr lang="de-DE" sz="3600" dirty="0" err="1" smtClean="0"/>
              <a:t>za</a:t>
            </a:r>
            <a:r>
              <a:rPr lang="de-DE" sz="3600" dirty="0" smtClean="0"/>
              <a:t> </a:t>
            </a:r>
            <a:r>
              <a:rPr lang="de-DE" sz="3600" dirty="0" err="1" smtClean="0"/>
              <a:t>probleme</a:t>
            </a:r>
            <a:r>
              <a:rPr lang="de-DE" sz="3600" dirty="0" smtClean="0"/>
              <a:t> </a:t>
            </a:r>
            <a:r>
              <a:rPr lang="de-DE" sz="3600" dirty="0" err="1" smtClean="0"/>
              <a:t>učenika</a:t>
            </a:r>
            <a:endParaRPr lang="hr-HR" sz="3600" dirty="0" smtClean="0"/>
          </a:p>
          <a:p>
            <a:pPr fontAlgn="base"/>
            <a:r>
              <a:rPr lang="en-GB" sz="3600" dirty="0" smtClean="0"/>
              <a:t>N. </a:t>
            </a:r>
            <a:r>
              <a:rPr lang="en-GB" sz="3600" dirty="0" err="1" smtClean="0"/>
              <a:t>pred</a:t>
            </a:r>
            <a:r>
              <a:rPr lang="en-GB" sz="3600" dirty="0" smtClean="0"/>
              <a:t> </a:t>
            </a:r>
            <a:r>
              <a:rPr lang="en-GB" sz="3600" dirty="0" err="1" smtClean="0"/>
              <a:t>drugim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</a:t>
            </a:r>
            <a:r>
              <a:rPr lang="en-GB" sz="3600" dirty="0" err="1" smtClean="0"/>
              <a:t>kritizira</a:t>
            </a:r>
            <a:r>
              <a:rPr lang="en-GB" sz="3600" dirty="0" smtClean="0"/>
              <a:t> </a:t>
            </a:r>
            <a:r>
              <a:rPr lang="en-GB" sz="3600" dirty="0" err="1" smtClean="0"/>
              <a:t>osobine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postupke</a:t>
            </a:r>
            <a:r>
              <a:rPr lang="en-GB" sz="3600" dirty="0" smtClean="0"/>
              <a:t> </a:t>
            </a:r>
            <a:r>
              <a:rPr lang="en-GB" sz="3600" dirty="0" err="1" smtClean="0"/>
              <a:t>učenika</a:t>
            </a:r>
            <a:r>
              <a:rPr lang="en-GB" sz="3600" dirty="0" smtClean="0"/>
              <a:t> </a:t>
            </a:r>
            <a:endParaRPr lang="hr-HR" sz="3600" dirty="0" smtClean="0"/>
          </a:p>
          <a:p>
            <a:pPr fontAlgn="base"/>
            <a:r>
              <a:rPr lang="en-GB" sz="3600" dirty="0" smtClean="0"/>
              <a:t>N. se </a:t>
            </a:r>
            <a:r>
              <a:rPr lang="en-GB" sz="3600" dirty="0" err="1" smtClean="0"/>
              <a:t>obraća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s </a:t>
            </a:r>
            <a:r>
              <a:rPr lang="en-GB" sz="3600" dirty="0" err="1" smtClean="0"/>
              <a:t>poštovanjem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uvažavanjem</a:t>
            </a:r>
            <a:endParaRPr lang="hr-HR" sz="3600" dirty="0" smtClean="0"/>
          </a:p>
          <a:p>
            <a:pPr fontAlgn="base"/>
            <a:r>
              <a:rPr lang="en-GB" sz="3600" dirty="0" smtClean="0"/>
              <a:t>N. </a:t>
            </a:r>
            <a:r>
              <a:rPr lang="en-GB" sz="3600" dirty="0" err="1" smtClean="0"/>
              <a:t>daje</a:t>
            </a:r>
            <a:r>
              <a:rPr lang="en-GB" sz="3600" dirty="0" smtClean="0"/>
              <a:t> </a:t>
            </a:r>
            <a:r>
              <a:rPr lang="en-GB" sz="3600" dirty="0" err="1" smtClean="0"/>
              <a:t>priliku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</a:t>
            </a:r>
            <a:r>
              <a:rPr lang="en-GB" sz="3600" dirty="0" err="1" smtClean="0"/>
              <a:t>da</a:t>
            </a:r>
            <a:r>
              <a:rPr lang="en-GB" sz="3600" dirty="0" smtClean="0"/>
              <a:t> </a:t>
            </a:r>
            <a:r>
              <a:rPr lang="en-GB" sz="3600" dirty="0" err="1" smtClean="0"/>
              <a:t>izraze</a:t>
            </a:r>
            <a:r>
              <a:rPr lang="en-GB" sz="3600" dirty="0" smtClean="0"/>
              <a:t> </a:t>
            </a:r>
            <a:r>
              <a:rPr lang="en-GB" sz="3600" dirty="0" err="1" smtClean="0"/>
              <a:t>svoje</a:t>
            </a:r>
            <a:r>
              <a:rPr lang="en-GB" sz="3600" dirty="0" smtClean="0"/>
              <a:t> </a:t>
            </a:r>
            <a:r>
              <a:rPr lang="en-GB" sz="3600" dirty="0" err="1" smtClean="0"/>
              <a:t>mišljenje</a:t>
            </a:r>
            <a:endParaRPr lang="hr-HR" sz="3600" dirty="0" smtClean="0"/>
          </a:p>
          <a:p>
            <a:pPr fontAlgn="base"/>
            <a:endParaRPr lang="hr-HR" sz="3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57403"/>
          </a:xfrm>
        </p:spPr>
        <p:txBody>
          <a:bodyPr>
            <a:normAutofit/>
          </a:bodyPr>
          <a:lstStyle/>
          <a:p>
            <a:pPr fontAlgn="base"/>
            <a:r>
              <a:rPr lang="en-GB" sz="3600" dirty="0" smtClean="0"/>
              <a:t>N. je </a:t>
            </a:r>
            <a:r>
              <a:rPr lang="en-GB" sz="3600" dirty="0" err="1" smtClean="0"/>
              <a:t>spreman</a:t>
            </a:r>
            <a:r>
              <a:rPr lang="en-GB" sz="3600" dirty="0" smtClean="0"/>
              <a:t> </a:t>
            </a:r>
            <a:r>
              <a:rPr lang="en-GB" sz="3600" dirty="0" err="1" smtClean="0"/>
              <a:t>ponovo</a:t>
            </a:r>
            <a:r>
              <a:rPr lang="en-GB" sz="3600" dirty="0" smtClean="0"/>
              <a:t> </a:t>
            </a:r>
            <a:r>
              <a:rPr lang="en-GB" sz="3600" dirty="0" err="1" smtClean="0"/>
              <a:t>objasniti</a:t>
            </a:r>
            <a:r>
              <a:rPr lang="en-GB" sz="3600" dirty="0" smtClean="0"/>
              <a:t> </a:t>
            </a:r>
            <a:r>
              <a:rPr lang="en-GB" sz="3600" dirty="0" err="1" smtClean="0"/>
              <a:t>gradivo</a:t>
            </a:r>
            <a:r>
              <a:rPr lang="en-GB" sz="3600" dirty="0" smtClean="0"/>
              <a:t> </a:t>
            </a:r>
            <a:r>
              <a:rPr lang="en-GB" sz="3600" dirty="0" err="1" smtClean="0"/>
              <a:t>ako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</a:t>
            </a:r>
            <a:r>
              <a:rPr lang="en-GB" sz="3600" dirty="0" err="1" smtClean="0"/>
              <a:t>nije</a:t>
            </a:r>
            <a:r>
              <a:rPr lang="en-GB" sz="3600" dirty="0" smtClean="0"/>
              <a:t> </a:t>
            </a:r>
            <a:r>
              <a:rPr lang="en-GB" sz="3600" dirty="0" err="1" smtClean="0"/>
              <a:t>jasno</a:t>
            </a:r>
            <a:endParaRPr lang="hr-HR" sz="3600" dirty="0" smtClean="0"/>
          </a:p>
          <a:p>
            <a:pPr fontAlgn="base"/>
            <a:r>
              <a:rPr lang="en-GB" sz="3600" dirty="0" smtClean="0"/>
              <a:t>N. ne </a:t>
            </a:r>
            <a:r>
              <a:rPr lang="en-GB" sz="3600" dirty="0" err="1" smtClean="0"/>
              <a:t>radi</a:t>
            </a:r>
            <a:r>
              <a:rPr lang="en-GB" sz="3600" dirty="0" smtClean="0"/>
              <a:t> </a:t>
            </a:r>
            <a:r>
              <a:rPr lang="en-GB" sz="3600" dirty="0" err="1" smtClean="0"/>
              <a:t>razlike</a:t>
            </a:r>
            <a:r>
              <a:rPr lang="en-GB" sz="3600" dirty="0" smtClean="0"/>
              <a:t> </a:t>
            </a:r>
            <a:r>
              <a:rPr lang="en-GB" sz="3600" dirty="0" err="1" smtClean="0"/>
              <a:t>među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nema</a:t>
            </a:r>
            <a:r>
              <a:rPr lang="en-GB" sz="3600" dirty="0" smtClean="0"/>
              <a:t> “</a:t>
            </a:r>
            <a:r>
              <a:rPr lang="en-GB" sz="3600" dirty="0" err="1" smtClean="0"/>
              <a:t>miljenike</a:t>
            </a:r>
            <a:r>
              <a:rPr lang="en-GB" sz="3600" dirty="0" smtClean="0"/>
              <a:t>” </a:t>
            </a:r>
            <a:endParaRPr lang="hr-HR" sz="3600" dirty="0" smtClean="0"/>
          </a:p>
          <a:p>
            <a:pPr fontAlgn="base"/>
            <a:r>
              <a:rPr lang="en-GB" sz="3600" dirty="0" smtClean="0"/>
              <a:t>N. je </a:t>
            </a:r>
            <a:r>
              <a:rPr lang="en-GB" sz="3600" dirty="0" err="1" smtClean="0"/>
              <a:t>spreman</a:t>
            </a:r>
            <a:r>
              <a:rPr lang="en-GB" sz="3600" dirty="0" smtClean="0"/>
              <a:t> </a:t>
            </a:r>
            <a:r>
              <a:rPr lang="en-GB" sz="3600" dirty="0" err="1" smtClean="0"/>
              <a:t>pomoći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u </a:t>
            </a:r>
            <a:r>
              <a:rPr lang="en-GB" sz="3600" dirty="0" err="1" smtClean="0"/>
              <a:t>svladavanju</a:t>
            </a:r>
            <a:r>
              <a:rPr lang="en-GB" sz="3600" dirty="0" smtClean="0"/>
              <a:t> </a:t>
            </a:r>
            <a:r>
              <a:rPr lang="en-GB" sz="3600" dirty="0" err="1" smtClean="0"/>
              <a:t>gradiva</a:t>
            </a:r>
            <a:endParaRPr lang="hr-HR" sz="3600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sz="3600" dirty="0" smtClean="0"/>
              <a:t>N. </a:t>
            </a:r>
            <a:r>
              <a:rPr lang="en-GB" sz="3600" dirty="0" err="1" smtClean="0"/>
              <a:t>nikada</a:t>
            </a:r>
            <a:r>
              <a:rPr lang="en-GB" sz="3600" dirty="0" smtClean="0"/>
              <a:t> ne </a:t>
            </a:r>
            <a:r>
              <a:rPr lang="en-GB" sz="3600" dirty="0" err="1" smtClean="0"/>
              <a:t>kasni</a:t>
            </a:r>
            <a:r>
              <a:rPr lang="en-GB" sz="3600" dirty="0" smtClean="0"/>
              <a:t> </a:t>
            </a:r>
            <a:r>
              <a:rPr lang="en-GB" sz="3600" dirty="0" err="1" smtClean="0"/>
              <a:t>na</a:t>
            </a:r>
            <a:r>
              <a:rPr lang="en-GB" sz="3600" dirty="0" smtClean="0"/>
              <a:t> sat</a:t>
            </a:r>
            <a:endParaRPr lang="hr-HR" sz="3600" dirty="0" smtClean="0"/>
          </a:p>
          <a:p>
            <a:pPr fontAlgn="base"/>
            <a:r>
              <a:rPr lang="en-GB" sz="3600" dirty="0" smtClean="0"/>
              <a:t>N. </a:t>
            </a:r>
            <a:r>
              <a:rPr lang="en-GB" sz="3600" dirty="0" err="1" smtClean="0"/>
              <a:t>često</a:t>
            </a:r>
            <a:r>
              <a:rPr lang="en-GB" sz="3600" dirty="0" smtClean="0"/>
              <a:t> </a:t>
            </a:r>
            <a:r>
              <a:rPr lang="en-GB" sz="3600" dirty="0" err="1" smtClean="0"/>
              <a:t>kasni</a:t>
            </a:r>
            <a:r>
              <a:rPr lang="en-GB" sz="3600" dirty="0" smtClean="0"/>
              <a:t> </a:t>
            </a:r>
            <a:r>
              <a:rPr lang="en-GB" sz="3600" dirty="0" err="1" smtClean="0"/>
              <a:t>na</a:t>
            </a:r>
            <a:r>
              <a:rPr lang="en-GB" sz="3600" dirty="0" smtClean="0"/>
              <a:t> </a:t>
            </a:r>
            <a:r>
              <a:rPr lang="en-GB" sz="3600" dirty="0" err="1" smtClean="0"/>
              <a:t>nastavni</a:t>
            </a:r>
            <a:r>
              <a:rPr lang="en-GB" sz="3600" dirty="0" smtClean="0"/>
              <a:t> sat </a:t>
            </a:r>
            <a:endParaRPr lang="hr-HR" sz="3600" dirty="0" smtClean="0"/>
          </a:p>
          <a:p>
            <a:pPr fontAlgn="base"/>
            <a:r>
              <a:rPr lang="de-DE" sz="3600" dirty="0" smtClean="0"/>
              <a:t>N. </a:t>
            </a:r>
            <a:r>
              <a:rPr lang="de-DE" sz="3600" dirty="0" err="1" smtClean="0"/>
              <a:t>pod</a:t>
            </a:r>
            <a:r>
              <a:rPr lang="de-DE" sz="3600" dirty="0" smtClean="0"/>
              <a:t> </a:t>
            </a:r>
            <a:r>
              <a:rPr lang="de-DE" sz="3600" dirty="0" err="1" smtClean="0"/>
              <a:t>nastavom</a:t>
            </a:r>
            <a:r>
              <a:rPr lang="de-DE" sz="3600" dirty="0" smtClean="0"/>
              <a:t> </a:t>
            </a:r>
            <a:r>
              <a:rPr lang="de-DE" sz="3600" dirty="0" err="1" smtClean="0"/>
              <a:t>koristi</a:t>
            </a:r>
            <a:r>
              <a:rPr lang="de-DE" sz="3600" dirty="0" smtClean="0"/>
              <a:t> </a:t>
            </a:r>
            <a:r>
              <a:rPr lang="de-DE" sz="3600" dirty="0" err="1" smtClean="0"/>
              <a:t>mobitel</a:t>
            </a:r>
            <a:r>
              <a:rPr lang="de-DE" sz="3600" dirty="0" smtClean="0"/>
              <a:t> </a:t>
            </a:r>
            <a:endParaRPr lang="hr-HR" sz="3600" dirty="0" smtClean="0"/>
          </a:p>
          <a:p>
            <a:pPr fontAlgn="base"/>
            <a:r>
              <a:rPr lang="de-DE" sz="3600" dirty="0" smtClean="0"/>
              <a:t>N. </a:t>
            </a:r>
            <a:r>
              <a:rPr lang="de-DE" sz="3600" dirty="0" err="1" smtClean="0"/>
              <a:t>pod</a:t>
            </a:r>
            <a:r>
              <a:rPr lang="de-DE" sz="3600" dirty="0" smtClean="0"/>
              <a:t> </a:t>
            </a:r>
            <a:r>
              <a:rPr lang="de-DE" sz="3600" dirty="0" err="1" smtClean="0"/>
              <a:t>nastavom</a:t>
            </a:r>
            <a:r>
              <a:rPr lang="de-DE" sz="3600" dirty="0" smtClean="0"/>
              <a:t> </a:t>
            </a:r>
            <a:r>
              <a:rPr lang="de-DE" sz="3600" dirty="0" err="1" smtClean="0"/>
              <a:t>čita</a:t>
            </a:r>
            <a:r>
              <a:rPr lang="de-DE" sz="3600" dirty="0" smtClean="0"/>
              <a:t> </a:t>
            </a:r>
            <a:r>
              <a:rPr lang="de-DE" sz="3600" dirty="0" err="1" smtClean="0"/>
              <a:t>novine</a:t>
            </a:r>
            <a:r>
              <a:rPr lang="de-DE" sz="3600" dirty="0" smtClean="0"/>
              <a:t> </a:t>
            </a:r>
            <a:endParaRPr lang="hr-HR" sz="3600" dirty="0" smtClean="0"/>
          </a:p>
          <a:p>
            <a:pPr fontAlgn="base"/>
            <a:r>
              <a:rPr lang="de-DE" sz="3600" dirty="0" smtClean="0"/>
              <a:t>N. </a:t>
            </a:r>
            <a:r>
              <a:rPr lang="de-DE" sz="3600" dirty="0" err="1" smtClean="0"/>
              <a:t>pod</a:t>
            </a:r>
            <a:r>
              <a:rPr lang="de-DE" sz="3600" dirty="0" smtClean="0"/>
              <a:t> </a:t>
            </a:r>
            <a:r>
              <a:rPr lang="de-DE" sz="3600" dirty="0" err="1" smtClean="0"/>
              <a:t>nastavom</a:t>
            </a:r>
            <a:r>
              <a:rPr lang="de-DE" sz="3600" dirty="0" smtClean="0"/>
              <a:t> </a:t>
            </a:r>
            <a:r>
              <a:rPr lang="de-DE" sz="3600" dirty="0" err="1" smtClean="0"/>
              <a:t>često</a:t>
            </a:r>
            <a:r>
              <a:rPr lang="de-DE" sz="3600" dirty="0" smtClean="0"/>
              <a:t> </a:t>
            </a:r>
            <a:r>
              <a:rPr lang="de-DE" sz="3600" dirty="0" err="1" smtClean="0"/>
              <a:t>izlazi</a:t>
            </a:r>
            <a:r>
              <a:rPr lang="de-DE" sz="3600" dirty="0" smtClean="0"/>
              <a:t> </a:t>
            </a:r>
            <a:r>
              <a:rPr lang="de-DE" sz="3600" dirty="0" err="1" smtClean="0"/>
              <a:t>iz</a:t>
            </a:r>
            <a:r>
              <a:rPr lang="de-DE" sz="3600" dirty="0" smtClean="0"/>
              <a:t> </a:t>
            </a:r>
            <a:r>
              <a:rPr lang="de-DE" sz="3600" dirty="0" err="1" smtClean="0"/>
              <a:t>učionice</a:t>
            </a:r>
            <a:r>
              <a:rPr lang="de-DE" sz="3600" dirty="0" smtClean="0"/>
              <a:t> </a:t>
            </a:r>
            <a:endParaRPr lang="hr-HR" sz="3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sz="6000" i="1" dirty="0" smtClean="0"/>
              <a:t>Neki postoci…</a:t>
            </a:r>
            <a:endParaRPr lang="hr-HR" sz="60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543</Words>
  <Application>Microsoft Office PowerPoint</Application>
  <PresentationFormat>Prikaz na zaslonu (4:3)</PresentationFormat>
  <Paragraphs>94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tema</vt:lpstr>
      <vt:lpstr>Kvaliteta i samovrednovanje 2012.-2013.</vt:lpstr>
      <vt:lpstr>Ispitanici</vt:lpstr>
      <vt:lpstr>27 tvrdnji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 Nastavnik (N.) predaje zanimljivo i poticajno  </vt:lpstr>
      <vt:lpstr> N. koristi različite oblike rada (grupni, rad u paru, igre uloga..) </vt:lpstr>
      <vt:lpstr> N. u obradi novog gradiva aktivno uključuje učenike </vt:lpstr>
      <vt:lpstr>  N. se priprema za sat i koristi različite izvore znanja (fotografije, skice, modeli, filmovi, časopisi...) </vt:lpstr>
      <vt:lpstr>N. uspijeva održati disciplinu u razredu </vt:lpstr>
      <vt:lpstr>N. je objektivan u ocjenjivanju  </vt:lpstr>
      <vt:lpstr>N. sve ocjene javno priopći i obrazloži  </vt:lpstr>
      <vt:lpstr>  N. se obraća učenicima s poštovanjem i uvažavanjem  </vt:lpstr>
      <vt:lpstr> N. daje priliku učenicima da izraze svoje mišljenje </vt:lpstr>
      <vt:lpstr>N. nikada ne kasni na sat </vt:lpstr>
      <vt:lpstr>Svi..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Kvaliteta i samovrednovanje 2012.-2013.</dc:title>
  <dc:creator>Volonteri</dc:creator>
  <cp:lastModifiedBy>PROFESOR</cp:lastModifiedBy>
  <cp:revision>15</cp:revision>
  <dcterms:created xsi:type="dcterms:W3CDTF">2013-04-25T08:51:55Z</dcterms:created>
  <dcterms:modified xsi:type="dcterms:W3CDTF">2020-01-28T09:00:59Z</dcterms:modified>
</cp:coreProperties>
</file>