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256" r:id="rId2"/>
    <p:sldId id="260" r:id="rId3"/>
    <p:sldId id="356" r:id="rId4"/>
    <p:sldId id="261" r:id="rId5"/>
    <p:sldId id="263" r:id="rId6"/>
    <p:sldId id="262" r:id="rId7"/>
    <p:sldId id="259" r:id="rId8"/>
    <p:sldId id="264" r:id="rId9"/>
    <p:sldId id="357" r:id="rId10"/>
    <p:sldId id="358" r:id="rId11"/>
    <p:sldId id="265" r:id="rId12"/>
    <p:sldId id="266" r:id="rId13"/>
    <p:sldId id="320" r:id="rId14"/>
    <p:sldId id="267" r:id="rId15"/>
    <p:sldId id="268" r:id="rId16"/>
    <p:sldId id="269" r:id="rId17"/>
    <p:sldId id="270" r:id="rId18"/>
    <p:sldId id="359" r:id="rId19"/>
    <p:sldId id="271" r:id="rId20"/>
    <p:sldId id="272" r:id="rId21"/>
    <p:sldId id="360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61" r:id="rId39"/>
    <p:sldId id="289" r:id="rId40"/>
    <p:sldId id="290" r:id="rId41"/>
    <p:sldId id="291" r:id="rId42"/>
    <p:sldId id="362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63" r:id="rId51"/>
    <p:sldId id="364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65" r:id="rId70"/>
    <p:sldId id="322" r:id="rId71"/>
    <p:sldId id="321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69" r:id="rId81"/>
    <p:sldId id="370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3" r:id="rId91"/>
    <p:sldId id="342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382" r:id="rId112"/>
    <p:sldId id="383" r:id="rId113"/>
    <p:sldId id="390" r:id="rId114"/>
    <p:sldId id="388" r:id="rId115"/>
    <p:sldId id="389" r:id="rId116"/>
    <p:sldId id="391" r:id="rId117"/>
    <p:sldId id="392" r:id="rId118"/>
    <p:sldId id="393" r:id="rId119"/>
    <p:sldId id="394" r:id="rId120"/>
    <p:sldId id="395" r:id="rId121"/>
    <p:sldId id="396" r:id="rId122"/>
    <p:sldId id="397" r:id="rId123"/>
    <p:sldId id="398" r:id="rId124"/>
    <p:sldId id="399" r:id="rId125"/>
    <p:sldId id="384" r:id="rId126"/>
    <p:sldId id="385" r:id="rId127"/>
    <p:sldId id="386" r:id="rId128"/>
    <p:sldId id="400" r:id="rId129"/>
    <p:sldId id="387" r:id="rId13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99"/>
    <a:srgbClr val="F286DD"/>
    <a:srgbClr val="C4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737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85.66</c:v>
                </c:pt>
                <c:pt idx="1">
                  <c:v>63.37</c:v>
                </c:pt>
                <c:pt idx="2">
                  <c:v>64.73</c:v>
                </c:pt>
                <c:pt idx="3">
                  <c:v>68.989999999999995</c:v>
                </c:pt>
                <c:pt idx="4">
                  <c:v>69.38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4-4159-9E5E-2D9F1667D69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Roditelji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234567901234636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E4-4159-9E5E-2D9F1667D6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71.73</c:v>
                </c:pt>
                <c:pt idx="1">
                  <c:v>12.57</c:v>
                </c:pt>
                <c:pt idx="2">
                  <c:v>34.03</c:v>
                </c:pt>
                <c:pt idx="3">
                  <c:v>19.37</c:v>
                </c:pt>
                <c:pt idx="4">
                  <c:v>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4-4159-9E5E-2D9F1667D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475264"/>
        <c:axId val="104489344"/>
        <c:axId val="93133888"/>
      </c:bar3DChart>
      <c:catAx>
        <c:axId val="10447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489344"/>
        <c:crosses val="autoZero"/>
        <c:auto val="1"/>
        <c:lblAlgn val="ctr"/>
        <c:lblOffset val="100"/>
        <c:noMultiLvlLbl val="0"/>
      </c:catAx>
      <c:valAx>
        <c:axId val="10448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475264"/>
        <c:crosses val="autoZero"/>
        <c:crossBetween val="between"/>
      </c:valAx>
      <c:serAx>
        <c:axId val="93133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448934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Nastavnici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59.7</c:v>
                </c:pt>
                <c:pt idx="1">
                  <c:v>37.309999999999995</c:v>
                </c:pt>
                <c:pt idx="2">
                  <c:v>32.839999999999996</c:v>
                </c:pt>
                <c:pt idx="3">
                  <c:v>19.399999999999999</c:v>
                </c:pt>
                <c:pt idx="4">
                  <c:v>13.43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E-4FF7-90EE-6FFEB7FB1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714432"/>
        <c:axId val="105715968"/>
        <c:axId val="105683584"/>
      </c:bar3DChart>
      <c:catAx>
        <c:axId val="10571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715968"/>
        <c:crosses val="autoZero"/>
        <c:auto val="1"/>
        <c:lblAlgn val="ctr"/>
        <c:lblOffset val="100"/>
        <c:noMultiLvlLbl val="0"/>
      </c:catAx>
      <c:valAx>
        <c:axId val="1057159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714432"/>
        <c:crosses val="autoZero"/>
        <c:crossBetween val="between"/>
      </c:valAx>
      <c:serAx>
        <c:axId val="105683584"/>
        <c:scaling>
          <c:orientation val="minMax"/>
        </c:scaling>
        <c:delete val="1"/>
        <c:axPos val="b"/>
        <c:majorTickMark val="out"/>
        <c:minorTickMark val="none"/>
        <c:tickLblPos val="none"/>
        <c:crossAx val="1057159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Nastavnici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71.64</c:v>
                </c:pt>
                <c:pt idx="1">
                  <c:v>53.730000000000011</c:v>
                </c:pt>
                <c:pt idx="2">
                  <c:v>50.75</c:v>
                </c:pt>
                <c:pt idx="3">
                  <c:v>43.28</c:v>
                </c:pt>
                <c:pt idx="4">
                  <c:v>31.34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3-4D1E-8CBC-D2EF0B2E7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750528"/>
        <c:axId val="105752064"/>
        <c:axId val="105738688"/>
      </c:bar3DChart>
      <c:catAx>
        <c:axId val="10575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752064"/>
        <c:crosses val="autoZero"/>
        <c:auto val="1"/>
        <c:lblAlgn val="ctr"/>
        <c:lblOffset val="100"/>
        <c:noMultiLvlLbl val="0"/>
      </c:catAx>
      <c:valAx>
        <c:axId val="1057520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750528"/>
        <c:crosses val="autoZero"/>
        <c:crossBetween val="between"/>
      </c:valAx>
      <c:serAx>
        <c:axId val="105738688"/>
        <c:scaling>
          <c:orientation val="minMax"/>
        </c:scaling>
        <c:delete val="1"/>
        <c:axPos val="b"/>
        <c:majorTickMark val="out"/>
        <c:minorTickMark val="none"/>
        <c:tickLblPos val="none"/>
        <c:crossAx val="10575206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432098765432109E-3"/>
                  <c:y val="-3.64784245916283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D0-4A54-9390-30B9274159F0}"/>
                </c:ext>
              </c:extLst>
            </c:dLbl>
            <c:dLbl>
              <c:idx val="1"/>
              <c:layout>
                <c:manualLayout>
                  <c:x val="6.1728395061728392E-3"/>
                  <c:y val="-0.10101717579220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D0-4A54-9390-30B9274159F0}"/>
                </c:ext>
              </c:extLst>
            </c:dLbl>
            <c:dLbl>
              <c:idx val="2"/>
              <c:layout>
                <c:manualLayout>
                  <c:x val="6.1728395061728392E-3"/>
                  <c:y val="4.20902689659637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D0-4A54-9390-30B9274159F0}"/>
                </c:ext>
              </c:extLst>
            </c:dLbl>
            <c:dLbl>
              <c:idx val="3"/>
              <c:layout>
                <c:manualLayout>
                  <c:x val="0.10339506172839506"/>
                  <c:y val="-0.210452449567086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D0-4A54-9390-30B9274159F0}"/>
                </c:ext>
              </c:extLst>
            </c:dLbl>
            <c:dLbl>
              <c:idx val="4"/>
              <c:layout>
                <c:manualLayout>
                  <c:x val="-0.117283950617284"/>
                  <c:y val="-0.10101717579220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D0-4A54-9390-30B9274159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53.849999999999994</c:v>
                </c:pt>
                <c:pt idx="4">
                  <c:v>46.15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D0-4A54-9390-30B927415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9382716049382769E-2"/>
                  <c:y val="-0.10101717579220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8C-4A68-ADFF-CAB34229654D}"/>
                </c:ext>
              </c:extLst>
            </c:dLbl>
            <c:dLbl>
              <c:idx val="1"/>
              <c:layout>
                <c:manualLayout>
                  <c:x val="9.413580246913586E-2"/>
                  <c:y val="-7.2956849183256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C-4A68-ADFF-CAB34229654D}"/>
                </c:ext>
              </c:extLst>
            </c:dLbl>
            <c:dLbl>
              <c:idx val="2"/>
              <c:layout>
                <c:manualLayout>
                  <c:x val="-0.1929012345679014"/>
                  <c:y val="-0.176780057636352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8C-4A68-ADFF-CAB34229654D}"/>
                </c:ext>
              </c:extLst>
            </c:dLbl>
            <c:dLbl>
              <c:idx val="3"/>
              <c:layout>
                <c:manualLayout>
                  <c:x val="9.1049382716049468E-2"/>
                  <c:y val="7.015081652236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8C-4A68-ADFF-CAB34229654D}"/>
                </c:ext>
              </c:extLst>
            </c:dLbl>
            <c:dLbl>
              <c:idx val="4"/>
              <c:layout>
                <c:manualLayout>
                  <c:x val="-9.1049382716049468E-2"/>
                  <c:y val="-5.61206532178892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8C-4A68-ADFF-CAB3422965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15.38</c:v>
                </c:pt>
                <c:pt idx="2">
                  <c:v>0</c:v>
                </c:pt>
                <c:pt idx="3">
                  <c:v>38.46</c:v>
                </c:pt>
                <c:pt idx="4">
                  <c:v>46.15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8C-4A68-ADFF-CAB342296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641975308641965E-2"/>
                  <c:y val="-0.131883535062040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41-491B-BF91-A214CCF0BA55}"/>
                </c:ext>
              </c:extLst>
            </c:dLbl>
            <c:dLbl>
              <c:idx val="1"/>
              <c:layout>
                <c:manualLayout>
                  <c:x val="9.1049382716049468E-2"/>
                  <c:y val="-9.54051104704126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1-491B-BF91-A214CCF0BA55}"/>
                </c:ext>
              </c:extLst>
            </c:dLbl>
            <c:dLbl>
              <c:idx val="2"/>
              <c:layout>
                <c:manualLayout>
                  <c:x val="-0.14660493827160495"/>
                  <c:y val="-0.106629241113990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41-491B-BF91-A214CCF0BA55}"/>
                </c:ext>
              </c:extLst>
            </c:dLbl>
            <c:dLbl>
              <c:idx val="3"/>
              <c:layout>
                <c:manualLayout>
                  <c:x val="0.10648148148148157"/>
                  <c:y val="0.188004188279930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41-491B-BF91-A214CCF0BA55}"/>
                </c:ext>
              </c:extLst>
            </c:dLbl>
            <c:dLbl>
              <c:idx val="4"/>
              <c:layout>
                <c:manualLayout>
                  <c:x val="-0.13117283950617284"/>
                  <c:y val="8.418097982683515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41-491B-BF91-A214CCF0BA5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7.6899999999999995</c:v>
                </c:pt>
                <c:pt idx="2">
                  <c:v>0</c:v>
                </c:pt>
                <c:pt idx="3">
                  <c:v>46.15</c:v>
                </c:pt>
                <c:pt idx="4">
                  <c:v>46.15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41-491B-BF91-A214CCF0B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2407407407407426E-2"/>
                  <c:y val="-5.6120653217889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B-4D74-ABC9-A580EECC9FE6}"/>
                </c:ext>
              </c:extLst>
            </c:dLbl>
            <c:dLbl>
              <c:idx val="1"/>
              <c:layout>
                <c:manualLayout>
                  <c:x val="-2.9320987654320996E-2"/>
                  <c:y val="-6.73447838614677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B-4D74-ABC9-A580EECC9FE6}"/>
                </c:ext>
              </c:extLst>
            </c:dLbl>
            <c:dLbl>
              <c:idx val="2"/>
              <c:layout>
                <c:manualLayout>
                  <c:x val="-4.6296296296296328E-2"/>
                  <c:y val="-0.131883756009494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AB-4D74-ABC9-A580EECC9FE6}"/>
                </c:ext>
              </c:extLst>
            </c:dLbl>
            <c:dLbl>
              <c:idx val="3"/>
              <c:layout>
                <c:manualLayout>
                  <c:x val="0.13580246913580246"/>
                  <c:y val="-6.73447838614677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AB-4D74-ABC9-A580EECC9FE6}"/>
                </c:ext>
              </c:extLst>
            </c:dLbl>
            <c:dLbl>
              <c:idx val="4"/>
              <c:layout>
                <c:manualLayout>
                  <c:x val="-0.10956790123456787"/>
                  <c:y val="8.4180979826834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AB-4D74-ABC9-A580EECC9F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30.77</c:v>
                </c:pt>
                <c:pt idx="4">
                  <c:v>69.23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AB-4D74-ABC9-A580EECC9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6296296296296302E-3"/>
                  <c:y val="-6.73447838614677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A-4B3B-8211-EEF106600632}"/>
                </c:ext>
              </c:extLst>
            </c:dLbl>
            <c:dLbl>
              <c:idx val="2"/>
              <c:layout>
                <c:manualLayout>
                  <c:x val="-1.5432098765432104E-3"/>
                  <c:y val="-0.131883535062040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0A-4B3B-8211-EEF106600632}"/>
                </c:ext>
              </c:extLst>
            </c:dLbl>
            <c:dLbl>
              <c:idx val="3"/>
              <c:layout>
                <c:manualLayout>
                  <c:x val="0.10493827160493827"/>
                  <c:y val="-0.131883535062040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0A-4B3B-8211-EEF106600632}"/>
                </c:ext>
              </c:extLst>
            </c:dLbl>
            <c:dLbl>
              <c:idx val="4"/>
              <c:layout>
                <c:manualLayout>
                  <c:x val="-0.11419753086419751"/>
                  <c:y val="1.1224130643577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0A-4B3B-8211-EEF1066006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46.15</c:v>
                </c:pt>
                <c:pt idx="4">
                  <c:v>53.849999999999994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0A-4B3B-8211-EEF106600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6296296296296302E-3"/>
                  <c:y val="-5.33146205569953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24-453E-9F4F-B9059D8742A1}"/>
                </c:ext>
              </c:extLst>
            </c:dLbl>
            <c:dLbl>
              <c:idx val="2"/>
              <c:layout>
                <c:manualLayout>
                  <c:x val="-1.0802469135802472E-2"/>
                  <c:y val="-0.1150473390966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24-453E-9F4F-B9059D8742A1}"/>
                </c:ext>
              </c:extLst>
            </c:dLbl>
            <c:dLbl>
              <c:idx val="3"/>
              <c:layout>
                <c:manualLayout>
                  <c:x val="0.12345679012345678"/>
                  <c:y val="-6.45387512005732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24-453E-9F4F-B9059D8742A1}"/>
                </c:ext>
              </c:extLst>
            </c:dLbl>
            <c:dLbl>
              <c:idx val="4"/>
              <c:layout>
                <c:manualLayout>
                  <c:x val="-8.9506172839506182E-2"/>
                  <c:y val="-8.41809798268346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24-453E-9F4F-B9059D874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61.54</c:v>
                </c:pt>
                <c:pt idx="4">
                  <c:v>38.46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4-453E-9F4F-B9059D874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345679012345678"/>
                  <c:y val="5.61206532178897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58-4BAD-B7FC-B99916D2CDD5}"/>
                </c:ext>
              </c:extLst>
            </c:dLbl>
            <c:dLbl>
              <c:idx val="1"/>
              <c:layout>
                <c:manualLayout>
                  <c:x val="9.1049382716049412E-2"/>
                  <c:y val="-0.10101717579220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58-4BAD-B7FC-B99916D2CDD5}"/>
                </c:ext>
              </c:extLst>
            </c:dLbl>
            <c:dLbl>
              <c:idx val="2"/>
              <c:layout>
                <c:manualLayout>
                  <c:x val="9.2592592592592574E-2"/>
                  <c:y val="-1.96422286262614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58-4BAD-B7FC-B99916D2CDD5}"/>
                </c:ext>
              </c:extLst>
            </c:dLbl>
            <c:dLbl>
              <c:idx val="3"/>
              <c:layout>
                <c:manualLayout>
                  <c:x val="0.13734567901234571"/>
                  <c:y val="-1.4030163304472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58-4BAD-B7FC-B99916D2CDD5}"/>
                </c:ext>
              </c:extLst>
            </c:dLbl>
            <c:dLbl>
              <c:idx val="4"/>
              <c:layout>
                <c:manualLayout>
                  <c:x val="-0.14197530864197533"/>
                  <c:y val="8.13749471659401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58-4BAD-B7FC-B99916D2CD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84.61</c:v>
                </c:pt>
                <c:pt idx="4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58-4BAD-B7FC-B99916D2C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1049382716049468E-2"/>
                  <c:y val="5.61206532178897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28-4595-8A94-2FA8D21841C5}"/>
                </c:ext>
              </c:extLst>
            </c:dLbl>
            <c:dLbl>
              <c:idx val="1"/>
              <c:layout>
                <c:manualLayout>
                  <c:x val="9.1049382716049468E-2"/>
                  <c:y val="-1.96422286262614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8-4595-8A94-2FA8D21841C5}"/>
                </c:ext>
              </c:extLst>
            </c:dLbl>
            <c:dLbl>
              <c:idx val="2"/>
              <c:layout>
                <c:manualLayout>
                  <c:x val="9.1049382716049468E-2"/>
                  <c:y val="-0.101017175792201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28-4595-8A94-2FA8D21841C5}"/>
                </c:ext>
              </c:extLst>
            </c:dLbl>
            <c:dLbl>
              <c:idx val="3"/>
              <c:layout>
                <c:manualLayout>
                  <c:x val="0.12808641975308641"/>
                  <c:y val="7.8568914505045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28-4595-8A94-2FA8D21841C5}"/>
                </c:ext>
              </c:extLst>
            </c:dLbl>
            <c:dLbl>
              <c:idx val="4"/>
              <c:layout>
                <c:manualLayout>
                  <c:x val="-0.12345679012345678"/>
                  <c:y val="-5.8926685878784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28-4595-8A94-2FA8D21841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84.61</c:v>
                </c:pt>
                <c:pt idx="4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28-4595-8A94-2FA8D2184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28.88</c:v>
                </c:pt>
                <c:pt idx="1">
                  <c:v>10.66</c:v>
                </c:pt>
                <c:pt idx="2">
                  <c:v>49.220000000000013</c:v>
                </c:pt>
                <c:pt idx="3">
                  <c:v>43.8</c:v>
                </c:pt>
                <c:pt idx="4">
                  <c:v>5.4300000000000024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4-48FD-A678-C97C4B22E5B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Roditelji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320987654320951E-2"/>
                  <c:y val="-2.244826128715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14-48FD-A678-C97C4B22E5BD}"/>
                </c:ext>
              </c:extLst>
            </c:dLbl>
            <c:dLbl>
              <c:idx val="4"/>
              <c:layout>
                <c:manualLayout>
                  <c:x val="1.0802469135802491E-2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14-48FD-A678-C97C4B22E5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0.00</c:formatCode>
                <c:ptCount val="5"/>
                <c:pt idx="0">
                  <c:v>47.64</c:v>
                </c:pt>
                <c:pt idx="1">
                  <c:v>9.9500000000000028</c:v>
                </c:pt>
                <c:pt idx="2">
                  <c:v>45.03</c:v>
                </c:pt>
                <c:pt idx="3">
                  <c:v>18.850000000000001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4-48FD-A678-C97C4B22E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122816"/>
        <c:axId val="105149184"/>
        <c:axId val="104364672"/>
      </c:bar3DChart>
      <c:catAx>
        <c:axId val="1051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149184"/>
        <c:crosses val="autoZero"/>
        <c:auto val="1"/>
        <c:lblAlgn val="ctr"/>
        <c:lblOffset val="100"/>
        <c:noMultiLvlLbl val="0"/>
      </c:catAx>
      <c:valAx>
        <c:axId val="1051491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122816"/>
        <c:crosses val="autoZero"/>
        <c:crossBetween val="between"/>
      </c:valAx>
      <c:serAx>
        <c:axId val="10436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14918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5617283950617314E-2"/>
                  <c:y val="-0.137495600383829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36-4414-BDDB-F0B779A7DCEB}"/>
                </c:ext>
              </c:extLst>
            </c:dLbl>
            <c:dLbl>
              <c:idx val="1"/>
              <c:layout>
                <c:manualLayout>
                  <c:x val="0.12808641975308641"/>
                  <c:y val="-8.13749471659401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36-4414-BDDB-F0B779A7DCEB}"/>
                </c:ext>
              </c:extLst>
            </c:dLbl>
            <c:dLbl>
              <c:idx val="2"/>
              <c:layout>
                <c:manualLayout>
                  <c:x val="0.13580246913580246"/>
                  <c:y val="-1.12241306435779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36-4414-BDDB-F0B779A7DCEB}"/>
                </c:ext>
              </c:extLst>
            </c:dLbl>
            <c:dLbl>
              <c:idx val="3"/>
              <c:layout>
                <c:manualLayout>
                  <c:x val="0.23611111111111113"/>
                  <c:y val="1.96422286262613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36-4414-BDDB-F0B779A7DCEB}"/>
                </c:ext>
              </c:extLst>
            </c:dLbl>
            <c:dLbl>
              <c:idx val="4"/>
              <c:layout>
                <c:manualLayout>
                  <c:x val="-0.10648148148148151"/>
                  <c:y val="-7.29568491832566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36-4414-BDDB-F0B779A7DC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15.38</c:v>
                </c:pt>
                <c:pt idx="1">
                  <c:v>0</c:v>
                </c:pt>
                <c:pt idx="2">
                  <c:v>7.6899999999999995</c:v>
                </c:pt>
                <c:pt idx="3">
                  <c:v>61.54</c:v>
                </c:pt>
                <c:pt idx="4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36-4414-BDDB-F0B779A7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654320987654324"/>
                  <c:y val="-8.9793266096077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EE-4BF5-960E-FA2FB353D7D7}"/>
                </c:ext>
              </c:extLst>
            </c:dLbl>
            <c:dLbl>
              <c:idx val="1"/>
              <c:layout>
                <c:manualLayout>
                  <c:x val="0.1111111111111111"/>
                  <c:y val="-8.13749471659401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EE-4BF5-960E-FA2FB353D7D7}"/>
                </c:ext>
              </c:extLst>
            </c:dLbl>
            <c:dLbl>
              <c:idx val="2"/>
              <c:layout>
                <c:manualLayout>
                  <c:x val="0.13580246913580246"/>
                  <c:y val="-8.41809798268346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EE-4BF5-960E-FA2FB353D7D7}"/>
                </c:ext>
              </c:extLst>
            </c:dLbl>
            <c:dLbl>
              <c:idx val="3"/>
              <c:layout>
                <c:manualLayout>
                  <c:x val="0.22839506172839508"/>
                  <c:y val="5.05085878961008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EE-4BF5-960E-FA2FB353D7D7}"/>
                </c:ext>
              </c:extLst>
            </c:dLbl>
            <c:dLbl>
              <c:idx val="4"/>
              <c:layout>
                <c:manualLayout>
                  <c:x val="-0.14969135802469138"/>
                  <c:y val="-7.29568491832566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EE-4BF5-960E-FA2FB353D7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15.38</c:v>
                </c:pt>
                <c:pt idx="1">
                  <c:v>0</c:v>
                </c:pt>
                <c:pt idx="2">
                  <c:v>7.6899999999999995</c:v>
                </c:pt>
                <c:pt idx="3">
                  <c:v>61.54</c:v>
                </c:pt>
                <c:pt idx="4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EE-4BF5-960E-FA2FB353D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5277777777777779"/>
                  <c:y val="-7.2956849183256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F2-4513-80D6-084D64FB613D}"/>
                </c:ext>
              </c:extLst>
            </c:dLbl>
            <c:dLbl>
              <c:idx val="1"/>
              <c:layout>
                <c:manualLayout>
                  <c:x val="0.11419753086419751"/>
                  <c:y val="-5.33146205569953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F2-4513-80D6-084D64FB613D}"/>
                </c:ext>
              </c:extLst>
            </c:dLbl>
            <c:dLbl>
              <c:idx val="2"/>
              <c:layout>
                <c:manualLayout>
                  <c:x val="0.16975296490716441"/>
                  <c:y val="7.29566282358030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F2-4513-80D6-084D64FB613D}"/>
                </c:ext>
              </c:extLst>
            </c:dLbl>
            <c:dLbl>
              <c:idx val="3"/>
              <c:layout>
                <c:manualLayout>
                  <c:x val="-0.1388888888888889"/>
                  <c:y val="-1.68361959653669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F2-4513-80D6-084D64FB613D}"/>
                </c:ext>
              </c:extLst>
            </c:dLbl>
            <c:dLbl>
              <c:idx val="4"/>
              <c:layout>
                <c:manualLayout>
                  <c:x val="-9.1049382716049412E-2"/>
                  <c:y val="-0.1150473390966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F2-4513-80D6-084D64FB61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uopće ne</c:v>
                </c:pt>
                <c:pt idx="1">
                  <c:v>uglavnom ne</c:v>
                </c:pt>
                <c:pt idx="2">
                  <c:v>ne znam</c:v>
                </c:pt>
                <c:pt idx="3">
                  <c:v>uglavnom da</c:v>
                </c:pt>
                <c:pt idx="4">
                  <c:v>da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15.38</c:v>
                </c:pt>
                <c:pt idx="1">
                  <c:v>15.38</c:v>
                </c:pt>
                <c:pt idx="2">
                  <c:v>38.46</c:v>
                </c:pt>
                <c:pt idx="3">
                  <c:v>30.77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2-4513-80D6-084D64FB6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44.77</c:v>
                </c:pt>
                <c:pt idx="1">
                  <c:v>12.98</c:v>
                </c:pt>
                <c:pt idx="2">
                  <c:v>43.8</c:v>
                </c:pt>
                <c:pt idx="3">
                  <c:v>39.339999999999996</c:v>
                </c:pt>
                <c:pt idx="4">
                  <c:v>8.91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A-441D-A2DA-4FBC3986DEF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Roditelji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320987654320951E-2"/>
                  <c:y val="-2.244826128715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A-441D-A2DA-4FBC3986DEF8}"/>
                </c:ext>
              </c:extLst>
            </c:dLbl>
            <c:dLbl>
              <c:idx val="4"/>
              <c:layout>
                <c:manualLayout>
                  <c:x val="1.0802469135802498E-2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A-441D-A2DA-4FBC3986DE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0.00</c:formatCode>
                <c:ptCount val="5"/>
                <c:pt idx="0">
                  <c:v>25.650000000000023</c:v>
                </c:pt>
                <c:pt idx="1">
                  <c:v>10.99</c:v>
                </c:pt>
                <c:pt idx="2">
                  <c:v>38.74</c:v>
                </c:pt>
                <c:pt idx="3">
                  <c:v>22.51</c:v>
                </c:pt>
                <c:pt idx="4">
                  <c:v>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2A-441D-A2DA-4FBC3986D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164160"/>
        <c:axId val="105190528"/>
        <c:axId val="105141568"/>
      </c:bar3DChart>
      <c:catAx>
        <c:axId val="10516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190528"/>
        <c:crosses val="autoZero"/>
        <c:auto val="1"/>
        <c:lblAlgn val="ctr"/>
        <c:lblOffset val="100"/>
        <c:noMultiLvlLbl val="0"/>
      </c:catAx>
      <c:valAx>
        <c:axId val="1051905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164160"/>
        <c:crosses val="autoZero"/>
        <c:crossBetween val="between"/>
      </c:valAx>
      <c:serAx>
        <c:axId val="10514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19052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432098765432119E-2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91-468A-A88D-3132679C91D3}"/>
                </c:ext>
              </c:extLst>
            </c:dLbl>
            <c:dLbl>
              <c:idx val="3"/>
              <c:layout>
                <c:manualLayout>
                  <c:x val="7.7160493827160663E-3"/>
                  <c:y val="-1.964222862626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1-468A-A88D-3132679C91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23.259999999999987</c:v>
                </c:pt>
                <c:pt idx="1">
                  <c:v>13.18</c:v>
                </c:pt>
                <c:pt idx="2">
                  <c:v>7.75</c:v>
                </c:pt>
                <c:pt idx="3">
                  <c:v>12.02</c:v>
                </c:pt>
                <c:pt idx="4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91-468A-A88D-3132679C91D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Roditelji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320987654320951E-2"/>
                  <c:y val="-2.244826128715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91-468A-A88D-3132679C91D3}"/>
                </c:ext>
              </c:extLst>
            </c:dLbl>
            <c:dLbl>
              <c:idx val="3"/>
              <c:layout>
                <c:manualLayout>
                  <c:x val="1.5432098765432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91-468A-A88D-3132679C91D3}"/>
                </c:ext>
              </c:extLst>
            </c:dLbl>
            <c:dLbl>
              <c:idx val="4"/>
              <c:layout>
                <c:manualLayout>
                  <c:x val="1.0802469135802505E-2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91-468A-A88D-3132679C91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0.00</c:formatCode>
                <c:ptCount val="5"/>
                <c:pt idx="0">
                  <c:v>7.85</c:v>
                </c:pt>
                <c:pt idx="1">
                  <c:v>5.76</c:v>
                </c:pt>
                <c:pt idx="2">
                  <c:v>2.62</c:v>
                </c:pt>
                <c:pt idx="3">
                  <c:v>5.24</c:v>
                </c:pt>
                <c:pt idx="4">
                  <c:v>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91-468A-A88D-3132679C9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336832"/>
        <c:axId val="105338368"/>
        <c:axId val="105321344"/>
      </c:bar3DChart>
      <c:catAx>
        <c:axId val="10533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338368"/>
        <c:crosses val="autoZero"/>
        <c:auto val="1"/>
        <c:lblAlgn val="ctr"/>
        <c:lblOffset val="100"/>
        <c:noMultiLvlLbl val="0"/>
      </c:catAx>
      <c:valAx>
        <c:axId val="1053383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336832"/>
        <c:crosses val="autoZero"/>
        <c:crossBetween val="between"/>
      </c:valAx>
      <c:serAx>
        <c:axId val="10532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53383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Učenici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07407407407461E-2"/>
                  <c:y val="1.964222862626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2E-46C2-9771-40B8E0702A50}"/>
                </c:ext>
              </c:extLst>
            </c:dLbl>
            <c:dLbl>
              <c:idx val="1"/>
              <c:layout>
                <c:manualLayout>
                  <c:x val="1.5432098765432124E-2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2E-46C2-9771-40B8E0702A50}"/>
                </c:ext>
              </c:extLst>
            </c:dLbl>
            <c:dLbl>
              <c:idx val="2"/>
              <c:layout>
                <c:manualLayout>
                  <c:x val="-1.5432098765432126E-3"/>
                  <c:y val="-1.403016330447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2E-46C2-9771-40B8E0702A50}"/>
                </c:ext>
              </c:extLst>
            </c:dLbl>
            <c:dLbl>
              <c:idx val="3"/>
              <c:layout>
                <c:manualLayout>
                  <c:x val="7.7160493827160715E-3"/>
                  <c:y val="-1.964222862626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2E-46C2-9771-40B8E0702A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68.989999999999995</c:v>
                </c:pt>
                <c:pt idx="1">
                  <c:v>48.449999999999996</c:v>
                </c:pt>
                <c:pt idx="2">
                  <c:v>50.97</c:v>
                </c:pt>
                <c:pt idx="3">
                  <c:v>50.58</c:v>
                </c:pt>
                <c:pt idx="4">
                  <c:v>45.160000000000011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2E-46C2-9771-40B8E0702A5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Roditelji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320987654320951E-2"/>
                  <c:y val="-2.2448261287155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2E-46C2-9771-40B8E0702A50}"/>
                </c:ext>
              </c:extLst>
            </c:dLbl>
            <c:dLbl>
              <c:idx val="3"/>
              <c:layout>
                <c:manualLayout>
                  <c:x val="1.54320987654321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2E-46C2-9771-40B8E0702A50}"/>
                </c:ext>
              </c:extLst>
            </c:dLbl>
            <c:dLbl>
              <c:idx val="4"/>
              <c:layout>
                <c:manualLayout>
                  <c:x val="5.2469135802469126E-2"/>
                  <c:y val="-2.244826128715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2E-46C2-9771-40B8E0702A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List1!$C$2:$C$6</c:f>
              <c:numCache>
                <c:formatCode>0.00</c:formatCode>
                <c:ptCount val="5"/>
                <c:pt idx="0">
                  <c:v>53.4</c:v>
                </c:pt>
                <c:pt idx="1">
                  <c:v>29.32</c:v>
                </c:pt>
                <c:pt idx="2">
                  <c:v>40.839999999999996</c:v>
                </c:pt>
                <c:pt idx="3">
                  <c:v>29.84</c:v>
                </c:pt>
                <c:pt idx="4">
                  <c:v>21.47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2E-46C2-9771-40B8E0702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435520"/>
        <c:axId val="105437056"/>
        <c:axId val="105323136"/>
      </c:bar3DChart>
      <c:catAx>
        <c:axId val="10543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437056"/>
        <c:crosses val="autoZero"/>
        <c:auto val="1"/>
        <c:lblAlgn val="ctr"/>
        <c:lblOffset val="100"/>
        <c:noMultiLvlLbl val="0"/>
      </c:catAx>
      <c:valAx>
        <c:axId val="1054370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435520"/>
        <c:crosses val="autoZero"/>
        <c:crossBetween val="between"/>
      </c:valAx>
      <c:serAx>
        <c:axId val="10532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43705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Nastavnici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23.88</c:v>
                </c:pt>
                <c:pt idx="1">
                  <c:v>19.399999999999999</c:v>
                </c:pt>
                <c:pt idx="2">
                  <c:v>65.669999999999987</c:v>
                </c:pt>
                <c:pt idx="3">
                  <c:v>43.28</c:v>
                </c:pt>
                <c:pt idx="4">
                  <c:v>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D-4E5F-B897-598ABC710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451520"/>
        <c:axId val="105453056"/>
        <c:axId val="105334080"/>
      </c:bar3DChart>
      <c:catAx>
        <c:axId val="10545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453056"/>
        <c:crosses val="autoZero"/>
        <c:auto val="1"/>
        <c:lblAlgn val="ctr"/>
        <c:lblOffset val="100"/>
        <c:noMultiLvlLbl val="0"/>
      </c:catAx>
      <c:valAx>
        <c:axId val="1054530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451520"/>
        <c:crosses val="autoZero"/>
        <c:crossBetween val="between"/>
      </c:valAx>
      <c:serAx>
        <c:axId val="105334080"/>
        <c:scaling>
          <c:orientation val="minMax"/>
        </c:scaling>
        <c:delete val="1"/>
        <c:axPos val="b"/>
        <c:majorTickMark val="out"/>
        <c:minorTickMark val="none"/>
        <c:tickLblPos val="none"/>
        <c:crossAx val="10545305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Nastavnici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13.43</c:v>
                </c:pt>
                <c:pt idx="1">
                  <c:v>46.27</c:v>
                </c:pt>
                <c:pt idx="2">
                  <c:v>58.21</c:v>
                </c:pt>
                <c:pt idx="3">
                  <c:v>16.420000000000002</c:v>
                </c:pt>
                <c:pt idx="4">
                  <c:v>2.9899999999999998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7-4892-9A02-731850972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581568"/>
        <c:axId val="105583360"/>
        <c:axId val="105336320"/>
      </c:bar3DChart>
      <c:catAx>
        <c:axId val="10558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583360"/>
        <c:crosses val="autoZero"/>
        <c:auto val="1"/>
        <c:lblAlgn val="ctr"/>
        <c:lblOffset val="100"/>
        <c:noMultiLvlLbl val="0"/>
      </c:catAx>
      <c:valAx>
        <c:axId val="1055833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581568"/>
        <c:crosses val="autoZero"/>
        <c:crossBetween val="between"/>
      </c:valAx>
      <c:serAx>
        <c:axId val="105336320"/>
        <c:scaling>
          <c:orientation val="minMax"/>
        </c:scaling>
        <c:delete val="1"/>
        <c:axPos val="b"/>
        <c:majorTickMark val="out"/>
        <c:minorTickMark val="none"/>
        <c:tickLblPos val="none"/>
        <c:crossAx val="1055833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Nastavnici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41.790000000000013</c:v>
                </c:pt>
                <c:pt idx="1">
                  <c:v>25.37</c:v>
                </c:pt>
                <c:pt idx="2">
                  <c:v>59.7</c:v>
                </c:pt>
                <c:pt idx="3">
                  <c:v>55.220000000000013</c:v>
                </c:pt>
                <c:pt idx="4">
                  <c:v>13.43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4-4E4A-BD97-B863E62D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597184"/>
        <c:axId val="105603072"/>
        <c:axId val="105432832"/>
      </c:bar3DChart>
      <c:catAx>
        <c:axId val="10559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603072"/>
        <c:crosses val="autoZero"/>
        <c:auto val="1"/>
        <c:lblAlgn val="ctr"/>
        <c:lblOffset val="100"/>
        <c:noMultiLvlLbl val="0"/>
      </c:catAx>
      <c:valAx>
        <c:axId val="1056030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597184"/>
        <c:crosses val="autoZero"/>
        <c:crossBetween val="between"/>
      </c:valAx>
      <c:serAx>
        <c:axId val="105432832"/>
        <c:scaling>
          <c:orientation val="minMax"/>
        </c:scaling>
        <c:delete val="1"/>
        <c:axPos val="b"/>
        <c:majorTickMark val="out"/>
        <c:minorTickMark val="none"/>
        <c:tickLblPos val="none"/>
        <c:crossAx val="10560307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Nastavnici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Ravnatelj</c:v>
                </c:pt>
                <c:pt idx="1">
                  <c:v>Voditeljica smjene</c:v>
                </c:pt>
                <c:pt idx="2">
                  <c:v>Pedagoginja</c:v>
                </c:pt>
                <c:pt idx="3">
                  <c:v>Psiholog</c:v>
                </c:pt>
                <c:pt idx="4">
                  <c:v>Knjižničar</c:v>
                </c:pt>
              </c:strCache>
            </c:strRef>
          </c:cat>
          <c:val>
            <c:numRef>
              <c:f>List1!$B$2:$B$6</c:f>
              <c:numCache>
                <c:formatCode>0.00</c:formatCode>
                <c:ptCount val="5"/>
                <c:pt idx="0">
                  <c:v>52.24</c:v>
                </c:pt>
                <c:pt idx="1">
                  <c:v>37.309999999999995</c:v>
                </c:pt>
                <c:pt idx="2">
                  <c:v>32.839999999999996</c:v>
                </c:pt>
                <c:pt idx="3">
                  <c:v>19.399999999999999</c:v>
                </c:pt>
                <c:pt idx="4">
                  <c:v>5.9700000000000024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3-4108-B033-AC186C7EA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666048"/>
        <c:axId val="105667584"/>
        <c:axId val="105680896"/>
      </c:bar3DChart>
      <c:catAx>
        <c:axId val="10566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667584"/>
        <c:crosses val="autoZero"/>
        <c:auto val="1"/>
        <c:lblAlgn val="ctr"/>
        <c:lblOffset val="100"/>
        <c:noMultiLvlLbl val="0"/>
      </c:catAx>
      <c:valAx>
        <c:axId val="1056675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666048"/>
        <c:crosses val="autoZero"/>
        <c:crossBetween val="between"/>
      </c:valAx>
      <c:serAx>
        <c:axId val="105680896"/>
        <c:scaling>
          <c:orientation val="minMax"/>
        </c:scaling>
        <c:delete val="1"/>
        <c:axPos val="b"/>
        <c:majorTickMark val="out"/>
        <c:minorTickMark val="none"/>
        <c:tickLblPos val="none"/>
        <c:crossAx val="10566758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2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27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1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2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5" Type="http://schemas.openxmlformats.org/officeDocument/2006/relationships/image" Target="../media/image2.emf"/><Relationship Id="rId4" Type="http://schemas.openxmlformats.org/officeDocument/2006/relationships/image" Target="../media/image50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4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4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59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0.pn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4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64.png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4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4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71.pn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72.png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4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Relationship Id="rId4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79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80.png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png"/><Relationship Id="rId4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84.png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Relationship Id="rId4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Relationship Id="rId4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Relationship Id="rId4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image" Target="../media/image94.png"/><Relationship Id="rId4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97.png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98.png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99.png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02.png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image" Target="../media/image103.png"/><Relationship Id="rId4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Relationship Id="rId4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09.png"/><Relationship Id="rId4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112.png"/><Relationship Id="rId4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image" Target="../media/image115.png"/><Relationship Id="rId4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18.png"/><Relationship Id="rId4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Relationship Id="rId4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image" Target="../media/image124.png"/><Relationship Id="rId4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image" Target="../media/image127.png"/><Relationship Id="rId4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image" Target="../media/image130.png"/><Relationship Id="rId4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33.png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image" Target="../media/image134.png"/><Relationship Id="rId4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image" Target="../media/image137.png"/><Relationship Id="rId4" Type="http://schemas.openxmlformats.org/officeDocument/2006/relationships/image" Target="../media/image2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image" Target="../media/image140.png"/><Relationship Id="rId4" Type="http://schemas.openxmlformats.org/officeDocument/2006/relationships/image" Target="../media/image2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image" Target="../media/image143.png"/><Relationship Id="rId4" Type="http://schemas.openxmlformats.org/officeDocument/2006/relationships/image" Target="../media/image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png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png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png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png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png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png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png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png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png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png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png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png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png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png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png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png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png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png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png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png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png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png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png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A1C967-35E1-4874-A499-A621CDDF7783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DCB8E9-36FB-419B-999B-9AB28B4307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065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EC94E-1403-46E9-B9EB-FDBCB9AB832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57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D717E-EBD4-489A-A778-EC6E402CDD0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67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BFFA3-1FC1-4845-829D-4E95BB8E5A7C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77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6B8F4-B575-4F23-9C33-FDC696EF0FC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87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6ED08-CE04-4C2E-9AC0-E0621C70297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981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841B8-2AD3-4A52-A0E1-85DF25D5947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083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22D4B-3D1F-4D33-AA55-83CF47707C0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186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D59FC-DEA1-49A1-B17D-EA2C5E5DBEF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288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61213-0A39-41D8-8EB7-70A304C5C57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390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70B62-8982-40C8-AB82-1C59421923C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r-H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493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02A3B-BBF5-4A99-BF49-2CEE01F7F6E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075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51502-76DD-4DBB-BD4A-0EF6735610B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59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A54F7-2095-4964-B45A-753F32B2B19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r-H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69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7F440-1E86-4DC7-BB43-4E700BFF965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r-H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80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35575-FE21-42A9-92C1-8E92E94A35D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r-H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90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D4B16-01AA-4438-8C0A-E7B958D9A26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r-H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00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51-ABF5-48E1-9DE9-A6D8128D664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r-H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10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F419F-4AD7-4E77-B813-A5FD748A217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r-H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21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0A0F5-B88A-4CD3-AF85-505B61418BF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r-H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31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56FD0-8268-4FD2-9A8E-A000DAB5FD2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r-H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41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E35C7-6438-477D-ADF6-0876857247F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r-H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5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34C58-D9D8-4D26-A31D-715F8FFC7142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085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AB54A-E238-4082-9F67-8F863DB840C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61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1A815-53CC-41AC-A299-95BF12BC0D8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r-H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72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FBDDA4-0C1E-451C-AC67-30C30BEE369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r-H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82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B5EA9-64BB-4990-A520-D155F524658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r-H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392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7C29C-A3A4-4EF7-8616-EC1EBD9DDE5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r-H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0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B28B1-3A8E-4DC8-BA13-C33A5441738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r-H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13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D5DD0-B5E3-4622-8871-48FF9907675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r-H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23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83DFF-B4C2-4B4C-85D8-09AE980FE2B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hr-H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33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0EC03-E62E-4E99-A762-04338329231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r-H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43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E956B-43E7-4D13-BA0E-630FF3D1C1F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hr-H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541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DFF82-7CB8-43AE-815A-BABFDB6CC43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095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B5DBF-79F1-4A3C-819E-F22EE034D13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643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CF55E-9E83-493A-9D2D-A7DEB98CB3A0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hr-H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746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B1BA3-F8F7-4A5D-86AB-6F7D474762B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hr-H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848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AF901-C1C3-4B0A-8A53-73B778A269C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hr-H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4950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F49B0-CFAB-4B85-96D9-6B8BE26983F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hr-H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053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AC1CD-C01D-4711-8E4E-B270359340A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hr-H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053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C3FC2-A5B2-460B-AE79-4805B4A57896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hr-H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155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982F88-BF4C-4BF3-81EF-B34079DD2B68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hr-H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25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47C10-B2EE-4A8E-B60E-F531A1B302FD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hr-H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360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0DBBA-882C-4553-869B-9485F965B3A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hr-H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46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1DDDE-E72E-4941-B330-9E8ADC324CA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05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3D56E-C405-46D9-A863-780315BAAE6C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56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D595E5-E6AF-43E3-A18D-A4BD560F937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hr-H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66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21CC2-0EB4-4DF5-BE08-E2DEC5EED41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hr-H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7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05667-581D-48BC-A629-A84C9E03EE9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hr-H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87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D7158-1DDF-4891-A38B-990DB600BB6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hr-H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597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59096-9368-4FB9-BA8E-6BA5164E469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hr-H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17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15045-3FF9-44AB-96DA-463C15808399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hr-H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28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C9278-5335-4EEA-A5FB-78B9793BDCF5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hr-H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38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508CA-1BD4-49D3-B69B-8B0985A24591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hr-H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48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B4C7C-3142-461B-A012-8CB1F0663BF4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hr-H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58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42177-E717-490B-A94C-98378C7A3C9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16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07DEBA-9CFF-4528-BF3F-0FB695915FF3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69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85DEA-732E-420A-98AF-575A518BB617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hr-H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79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D31EF-E690-435D-91AD-827A086FBC5A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hr-H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89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D650B-3061-48B5-BC44-EB65905C6A0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26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84ACB-CA37-48C3-BB06-A1E80EB04E3B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36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D6630-F0FA-4B45-BC40-6C9AE1FBF22F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146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6E7AD-0726-47FC-ACCF-A19DBC47137E}" type="slidenum">
              <a:rPr lang="hr-H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F510-B55E-4861-B7C3-039CBE0A819B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9F3E-85A9-4C1A-85A4-19731FB8D2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7EB7-CD00-4DF9-ACB8-9305778D8949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DA20-F94F-494A-B116-89EA15B4BA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69B2-FAD0-4C0A-BE3A-CFD0FEFD87CA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E9EC-896F-413B-850E-DF01A616A7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F2A1-54DD-4ED4-9966-5052E3BBE3FF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5AE8-2013-4687-86F5-BFD6EC11DA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39BA-6005-4619-B9B7-5E7D55D78F64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EBC9-075A-4863-8305-A9A56AF47C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27F6-87DB-43BC-91CC-9BA0D0D77F83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F83F-1AF0-4D0D-BC53-F1726B5E47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8FFA-BDD1-44C6-90E8-57ECB781F8C5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C51A-7B99-47FF-B75C-43450F30E9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EAA0-DFC2-4900-8B84-964503ADD528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41D0-0D5F-4E68-9F1D-BFB2F87D9E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CCF3-CC0D-4C8A-8B55-BF7706AF53FB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4687-0F33-4783-8D1B-43A00C76B7E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6060-65D4-4BCB-B590-22CD07884926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B934-36C4-4A06-86B9-4BD27F24859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6A8E-BEB0-4CB1-9F1F-5026B4ED3FC2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738A-E762-46B8-A91B-78160D6F50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75779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06625-CD12-43AF-ACB2-1239DE15048F}" type="datetimeFigureOut">
              <a:rPr lang="hr-HR"/>
              <a:pPr>
                <a:defRPr/>
              </a:pPr>
              <a:t>28.1.2020.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A3EB89-0FA8-4FD9-8D52-259244364A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.e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.e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4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.e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.e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.e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.emf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2.e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2.e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2.e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2.e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2.e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2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2.emf"/><Relationship Id="rId5" Type="http://schemas.openxmlformats.org/officeDocument/2006/relationships/image" Target="../media/image51.png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2.e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57.png"/><Relationship Id="rId4" Type="http://schemas.openxmlformats.org/officeDocument/2006/relationships/oleObject" Target="../embeddings/oleObject85.bin"/><Relationship Id="rId9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59.png"/><Relationship Id="rId4" Type="http://schemas.openxmlformats.org/officeDocument/2006/relationships/oleObject" Target="../embeddings/oleObject8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60.png"/><Relationship Id="rId4" Type="http://schemas.openxmlformats.org/officeDocument/2006/relationships/oleObject" Target="../embeddings/oleObject9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2.emf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64.png"/><Relationship Id="rId4" Type="http://schemas.openxmlformats.org/officeDocument/2006/relationships/oleObject" Target="../embeddings/oleObject9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2.emf"/><Relationship Id="rId5" Type="http://schemas.openxmlformats.org/officeDocument/2006/relationships/image" Target="../media/image65.png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2.emf"/><Relationship Id="rId5" Type="http://schemas.openxmlformats.org/officeDocument/2006/relationships/image" Target="../media/image68.png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71.png"/><Relationship Id="rId4" Type="http://schemas.openxmlformats.org/officeDocument/2006/relationships/oleObject" Target="../embeddings/oleObject10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0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2.emf"/><Relationship Id="rId5" Type="http://schemas.openxmlformats.org/officeDocument/2006/relationships/image" Target="../media/image73.png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2.emf"/><Relationship Id="rId5" Type="http://schemas.openxmlformats.org/officeDocument/2006/relationships/image" Target="../media/image76.png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79.png"/><Relationship Id="rId4" Type="http://schemas.openxmlformats.org/officeDocument/2006/relationships/oleObject" Target="../embeddings/oleObject1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80.png"/><Relationship Id="rId4" Type="http://schemas.openxmlformats.org/officeDocument/2006/relationships/oleObject" Target="../embeddings/oleObject12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2.emf"/><Relationship Id="rId5" Type="http://schemas.openxmlformats.org/officeDocument/2006/relationships/image" Target="../media/image81.png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84.png"/><Relationship Id="rId4" Type="http://schemas.openxmlformats.org/officeDocument/2006/relationships/oleObject" Target="../embeddings/oleObject12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2.emf"/><Relationship Id="rId5" Type="http://schemas.openxmlformats.org/officeDocument/2006/relationships/image" Target="../media/image85.png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2.emf"/><Relationship Id="rId5" Type="http://schemas.openxmlformats.org/officeDocument/2006/relationships/image" Target="../media/image88.png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2.emf"/><Relationship Id="rId5" Type="http://schemas.openxmlformats.org/officeDocument/2006/relationships/image" Target="../media/image91.png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2.emf"/><Relationship Id="rId5" Type="http://schemas.openxmlformats.org/officeDocument/2006/relationships/image" Target="../media/image94.png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97.png"/><Relationship Id="rId4" Type="http://schemas.openxmlformats.org/officeDocument/2006/relationships/oleObject" Target="../embeddings/oleObject14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98.png"/><Relationship Id="rId4" Type="http://schemas.openxmlformats.org/officeDocument/2006/relationships/oleObject" Target="../embeddings/oleObject14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99.png"/><Relationship Id="rId4" Type="http://schemas.openxmlformats.org/officeDocument/2006/relationships/oleObject" Target="../embeddings/oleObject14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00.png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4.bin"/><Relationship Id="rId5" Type="http://schemas.openxmlformats.org/officeDocument/2006/relationships/image" Target="../media/image102.png"/><Relationship Id="rId4" Type="http://schemas.openxmlformats.org/officeDocument/2006/relationships/oleObject" Target="../embeddings/oleObject15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2.emf"/><Relationship Id="rId5" Type="http://schemas.openxmlformats.org/officeDocument/2006/relationships/image" Target="../media/image103.png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0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2.emf"/><Relationship Id="rId5" Type="http://schemas.openxmlformats.org/officeDocument/2006/relationships/image" Target="../media/image106.png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0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2.emf"/><Relationship Id="rId5" Type="http://schemas.openxmlformats.org/officeDocument/2006/relationships/image" Target="../media/image109.png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1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2.emf"/><Relationship Id="rId5" Type="http://schemas.openxmlformats.org/officeDocument/2006/relationships/image" Target="../media/image112.png"/><Relationship Id="rId10" Type="http://schemas.openxmlformats.org/officeDocument/2006/relationships/oleObject" Target="../embeddings/oleObject170.bin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1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2.emf"/><Relationship Id="rId5" Type="http://schemas.openxmlformats.org/officeDocument/2006/relationships/image" Target="../media/image115.png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76.bin"/><Relationship Id="rId11" Type="http://schemas.openxmlformats.org/officeDocument/2006/relationships/image" Target="../media/image2.emf"/><Relationship Id="rId5" Type="http://schemas.openxmlformats.org/officeDocument/2006/relationships/image" Target="../media/image118.png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2.e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2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84.bin"/><Relationship Id="rId11" Type="http://schemas.openxmlformats.org/officeDocument/2006/relationships/image" Target="../media/image2.emf"/><Relationship Id="rId5" Type="http://schemas.openxmlformats.org/officeDocument/2006/relationships/image" Target="../media/image124.png"/><Relationship Id="rId10" Type="http://schemas.openxmlformats.org/officeDocument/2006/relationships/oleObject" Target="../embeddings/oleObject186.bin"/><Relationship Id="rId4" Type="http://schemas.openxmlformats.org/officeDocument/2006/relationships/oleObject" Target="../embeddings/oleObject183.bin"/><Relationship Id="rId9" Type="http://schemas.openxmlformats.org/officeDocument/2006/relationships/image" Target="../media/image12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2.emf"/><Relationship Id="rId5" Type="http://schemas.openxmlformats.org/officeDocument/2006/relationships/image" Target="../media/image127.png"/><Relationship Id="rId10" Type="http://schemas.openxmlformats.org/officeDocument/2006/relationships/oleObject" Target="../embeddings/oleObject190.bin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2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2.emf"/><Relationship Id="rId5" Type="http://schemas.openxmlformats.org/officeDocument/2006/relationships/image" Target="../media/image130.png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3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96.bin"/><Relationship Id="rId5" Type="http://schemas.openxmlformats.org/officeDocument/2006/relationships/image" Target="../media/image133.png"/><Relationship Id="rId4" Type="http://schemas.openxmlformats.org/officeDocument/2006/relationships/oleObject" Target="../embeddings/oleObject19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2.emf"/><Relationship Id="rId5" Type="http://schemas.openxmlformats.org/officeDocument/2006/relationships/image" Target="../media/image134.png"/><Relationship Id="rId10" Type="http://schemas.openxmlformats.org/officeDocument/2006/relationships/oleObject" Target="../embeddings/oleObject200.bin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3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2.emf"/><Relationship Id="rId5" Type="http://schemas.openxmlformats.org/officeDocument/2006/relationships/image" Target="../media/image137.png"/><Relationship Id="rId10" Type="http://schemas.openxmlformats.org/officeDocument/2006/relationships/oleObject" Target="../embeddings/oleObject204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3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2.emf"/><Relationship Id="rId5" Type="http://schemas.openxmlformats.org/officeDocument/2006/relationships/image" Target="../media/image140.png"/><Relationship Id="rId10" Type="http://schemas.openxmlformats.org/officeDocument/2006/relationships/oleObject" Target="../embeddings/oleObject208.bin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14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10.bin"/><Relationship Id="rId11" Type="http://schemas.openxmlformats.org/officeDocument/2006/relationships/image" Target="../media/image2.emf"/><Relationship Id="rId5" Type="http://schemas.openxmlformats.org/officeDocument/2006/relationships/image" Target="../media/image143.png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14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14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14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14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1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15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15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1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15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1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15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4" Type="http://schemas.openxmlformats.org/officeDocument/2006/relationships/image" Target="../media/image15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15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image" Target="../media/image15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15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16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16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image" Target="../media/image16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16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1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.e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16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16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4" Type="http://schemas.openxmlformats.org/officeDocument/2006/relationships/image" Target="../media/image16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4" Type="http://schemas.openxmlformats.org/officeDocument/2006/relationships/image" Target="../media/image16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16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4" Type="http://schemas.openxmlformats.org/officeDocument/2006/relationships/image" Target="../media/image17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4" Type="http://schemas.openxmlformats.org/officeDocument/2006/relationships/image" Target="../media/image17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4" Type="http://schemas.openxmlformats.org/officeDocument/2006/relationships/image" Target="../media/image17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4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655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Istraživanje o zadovoljstvu školom </a:t>
            </a:r>
            <a:r>
              <a:rPr lang="hr-HR" sz="2700" dirty="0" smtClean="0"/>
              <a:t>(učenici, roditelji, nastavnici, djelatnici, vanjski partneri)</a:t>
            </a:r>
            <a:endParaRPr lang="hr-HR" sz="27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Pilot projekt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err="1" smtClean="0"/>
              <a:t>Samovrednovanje</a:t>
            </a:r>
            <a:r>
              <a:rPr lang="hr-HR" dirty="0" smtClean="0"/>
              <a:t> i kvaliteta,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2010./2011.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Srednja škola </a:t>
            </a:r>
            <a:r>
              <a:rPr lang="hr-HR" dirty="0" err="1" smtClean="0"/>
              <a:t>Bedekovčina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1042988" y="274638"/>
            <a:ext cx="71866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Više bi mi odgovaralo da škola radi u jednoj smjeni</a:t>
            </a:r>
            <a:endParaRPr lang="hr-HR" dirty="0"/>
          </a:p>
        </p:txBody>
      </p:sp>
      <p:graphicFrame>
        <p:nvGraphicFramePr>
          <p:cNvPr id="5122" name="Rezervirano mjesto sadržaja 11"/>
          <p:cNvGraphicFramePr>
            <a:graphicFrameLocks/>
          </p:cNvGraphicFramePr>
          <p:nvPr/>
        </p:nvGraphicFramePr>
        <p:xfrm>
          <a:off x="51911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2432515" imgH="3164098" progId="Excel.Sheet.8">
                  <p:embed/>
                </p:oleObj>
              </mc:Choice>
              <mc:Fallback>
                <p:oleObj r:id="rId4" imgW="2432515" imgH="3164098" progId="Excel.Sheet.8">
                  <p:embed/>
                  <p:pic>
                    <p:nvPicPr>
                      <p:cNvPr id="0" name="Rezervirano mjesto sadržaja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/>
          </p:cNvGraphicFramePr>
          <p:nvPr/>
        </p:nvGraphicFramePr>
        <p:xfrm>
          <a:off x="2751138" y="2184400"/>
          <a:ext cx="349885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8" imgW="3499407" imgH="3572566" progId="Excel.Sheet.8">
                  <p:embed/>
                </p:oleObj>
              </mc:Choice>
              <mc:Fallback>
                <p:oleObj r:id="rId8" imgW="3499407" imgH="3572566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2184400"/>
                        <a:ext cx="3498850" cy="357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kstniOkvir 22"/>
          <p:cNvSpPr txBox="1">
            <a:spLocks noChangeArrowheads="1"/>
          </p:cNvSpPr>
          <p:nvPr/>
        </p:nvSpPr>
        <p:spPr bwMode="auto">
          <a:xfrm>
            <a:off x="2627313" y="1844675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    NASTAVNICI</a:t>
            </a:r>
          </a:p>
        </p:txBody>
      </p:sp>
      <p:graphicFrame>
        <p:nvGraphicFramePr>
          <p:cNvPr id="512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ocijenjena stručna služba od strane učenika i roditelja…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Ravnatelj</a:t>
            </a:r>
          </a:p>
          <a:p>
            <a:r>
              <a:rPr lang="hr-HR" dirty="0" smtClean="0"/>
              <a:t>Voditeljica smjene</a:t>
            </a:r>
          </a:p>
          <a:p>
            <a:r>
              <a:rPr lang="hr-HR" dirty="0" smtClean="0"/>
              <a:t>Pedagoginja</a:t>
            </a:r>
          </a:p>
          <a:p>
            <a:r>
              <a:rPr lang="hr-HR" dirty="0" smtClean="0"/>
              <a:t>Psiholog</a:t>
            </a:r>
          </a:p>
          <a:p>
            <a:r>
              <a:rPr lang="hr-HR" dirty="0" smtClean="0"/>
              <a:t>Knjižničar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 tko je u našoj školi…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mi treba savjet ili pomoć, obratio/</a:t>
            </a:r>
            <a:r>
              <a:rPr lang="hr-HR" dirty="0" err="1" smtClean="0"/>
              <a:t>la</a:t>
            </a:r>
            <a:r>
              <a:rPr lang="hr-HR" dirty="0" smtClean="0"/>
              <a:t> bih 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Razumije učenike i zastupa njihove interese…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Bilo bi me strah obratiti 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Mislim da dobro obavlja svoj posao…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nastavnici procjenjuju stručnu službu?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Ravnatelj</a:t>
            </a:r>
          </a:p>
          <a:p>
            <a:r>
              <a:rPr lang="hr-HR" dirty="0" smtClean="0"/>
              <a:t>Voditeljica smjene</a:t>
            </a:r>
          </a:p>
          <a:p>
            <a:r>
              <a:rPr lang="hr-HR" dirty="0" smtClean="0"/>
              <a:t>Pedagoginja</a:t>
            </a:r>
          </a:p>
          <a:p>
            <a:r>
              <a:rPr lang="hr-HR" dirty="0" smtClean="0"/>
              <a:t>Psiholog</a:t>
            </a:r>
          </a:p>
          <a:p>
            <a:r>
              <a:rPr lang="hr-HR" dirty="0" smtClean="0"/>
              <a:t>Knjižničar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mi treba savjet ili pomoć u vezi učenika obratio/</a:t>
            </a:r>
            <a:r>
              <a:rPr lang="hr-HR" dirty="0" err="1" smtClean="0"/>
              <a:t>la</a:t>
            </a:r>
            <a:r>
              <a:rPr lang="hr-HR" dirty="0" smtClean="0"/>
              <a:t> bih 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mi treba savjet ili pomoć u vezi nastave obratio/</a:t>
            </a:r>
            <a:r>
              <a:rPr lang="hr-HR" dirty="0" err="1" smtClean="0"/>
              <a:t>la</a:t>
            </a:r>
            <a:r>
              <a:rPr lang="hr-HR" dirty="0" smtClean="0"/>
              <a:t> bih 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Razumije učenike i zastupa njihove interese…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Zadovoljan/na sam svojim rasporedom/djetetovim</a:t>
            </a:r>
            <a:endParaRPr lang="hr-HR" dirty="0"/>
          </a:p>
        </p:txBody>
      </p:sp>
      <p:sp>
        <p:nvSpPr>
          <p:cNvPr id="615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6147" name="Object 7"/>
          <p:cNvGraphicFramePr>
            <a:graphicFrameLocks/>
          </p:cNvGraphicFramePr>
          <p:nvPr/>
        </p:nvGraphicFramePr>
        <p:xfrm>
          <a:off x="569913" y="2132013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132013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/>
          </p:cNvGraphicFramePr>
          <p:nvPr/>
        </p:nvGraphicFramePr>
        <p:xfrm>
          <a:off x="3327400" y="2081213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6" imgW="2426418" imgH="3170195" progId="Excel.Sheet.8">
                  <p:embed/>
                </p:oleObj>
              </mc:Choice>
              <mc:Fallback>
                <p:oleObj r:id="rId6" imgW="2426418" imgH="3170195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81213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/>
          </p:cNvGraphicFramePr>
          <p:nvPr/>
        </p:nvGraphicFramePr>
        <p:xfrm>
          <a:off x="6062663" y="2081213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8" imgW="2426418" imgH="3170195" progId="Excel.Sheet.8">
                  <p:embed/>
                </p:oleObj>
              </mc:Choice>
              <mc:Fallback>
                <p:oleObj r:id="rId8" imgW="2426418" imgH="3170195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81213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Razumije nastavnike i zastupa njihove interese…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Mislim da donosi dobre odluke u vezi škole i organizacije nastave i vannastavnih aktivnosti…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Mislim da dobro obavlja svoj posao…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sz="7200" b="1" dirty="0" smtClean="0"/>
              <a:t>Nenastavno osoblje</a:t>
            </a:r>
          </a:p>
          <a:p>
            <a:pPr algn="ctr">
              <a:buNone/>
            </a:pPr>
            <a:r>
              <a:rPr lang="hr-HR" sz="3600" b="1" dirty="0" smtClean="0"/>
              <a:t>- 13 ispitanika  (domari, spremačice, djelatnici tajništva i računovodstva)</a:t>
            </a:r>
            <a:endParaRPr lang="hr-HR" sz="3600" b="1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Zadovoljan/na sam organizacijom radnog vremena nenastavnog osoblja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Administrativna služba dostupna je u svom radnom vremenu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Djelatnici tajništva dostupni su u svom radnom vremenu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Djelatnici računovodstva dostupni su u svom radnom vremenu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Tehničko osoblje (domari, spremačice) dostupno je u svom radnom vremenu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Poznato mi je radno vrijeme tehničkog osoblja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Održavanje čistoće i higijene je dobro</a:t>
            </a:r>
            <a:endParaRPr lang="hr-HR" dirty="0"/>
          </a:p>
        </p:txBody>
      </p:sp>
      <p:sp>
        <p:nvSpPr>
          <p:cNvPr id="717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7171" name="Object 7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Zadovoljan/na sam suradnjom s nastavnim osobljem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Zadovoljan/na sam suradnjom s ravnateljem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Zadovoljan/na sam uvjetima u kojima radim</a:t>
            </a:r>
            <a:endParaRPr lang="hr-HR" sz="4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98178"/>
          </a:xfrm>
        </p:spPr>
        <p:txBody>
          <a:bodyPr/>
          <a:lstStyle/>
          <a:p>
            <a:r>
              <a:rPr lang="hr-HR" sz="3200" dirty="0" smtClean="0"/>
              <a:t>Sve informacije o promjeni radnog vremena ili izvanrednim događajima u školi dobivam na vrijeme</a:t>
            </a:r>
            <a:endParaRPr lang="hr-HR" sz="32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98178"/>
          </a:xfrm>
        </p:spPr>
        <p:txBody>
          <a:bodyPr/>
          <a:lstStyle/>
          <a:p>
            <a:r>
              <a:rPr lang="hr-HR" dirty="0" smtClean="0"/>
              <a:t>Osjećam da se moj posao cijeni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Opća ocjena škole - učenici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9600" dirty="0" smtClean="0"/>
          </a:p>
          <a:p>
            <a:pPr algn="ctr">
              <a:buNone/>
            </a:pPr>
            <a:r>
              <a:rPr lang="hr-HR" sz="9600" dirty="0" smtClean="0"/>
              <a:t>3,77</a:t>
            </a:r>
            <a:endParaRPr lang="hr-HR" sz="96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Opća ocjena škole - roditelji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9600" dirty="0" smtClean="0"/>
          </a:p>
          <a:p>
            <a:pPr algn="ctr">
              <a:buNone/>
            </a:pPr>
            <a:r>
              <a:rPr lang="hr-HR" sz="9600" dirty="0" smtClean="0"/>
              <a:t>4,21</a:t>
            </a:r>
            <a:endParaRPr lang="hr-HR" sz="960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Opća ocjena škole - nastavnici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9600" dirty="0" smtClean="0"/>
          </a:p>
          <a:p>
            <a:pPr algn="ctr">
              <a:buNone/>
            </a:pPr>
            <a:r>
              <a:rPr lang="hr-HR" sz="9600" dirty="0" smtClean="0"/>
              <a:t>3,95</a:t>
            </a:r>
            <a:endParaRPr lang="hr-HR" sz="960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Opća ocjena škole – nenastavno osoblje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9600" dirty="0" smtClean="0"/>
          </a:p>
          <a:p>
            <a:pPr algn="ctr">
              <a:buNone/>
            </a:pPr>
            <a:r>
              <a:rPr lang="hr-HR" sz="9600" dirty="0" smtClean="0"/>
              <a:t>3,85</a:t>
            </a:r>
            <a:endParaRPr lang="hr-HR" sz="9600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Opća ocjena - svi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 algn="ctr">
              <a:buNone/>
            </a:pPr>
            <a:r>
              <a:rPr lang="hr-HR" sz="15000" dirty="0" smtClean="0">
                <a:latin typeface="Times New Roman"/>
                <a:cs typeface="Times New Roman"/>
              </a:rPr>
              <a:t>☺</a:t>
            </a:r>
            <a:endParaRPr lang="hr-HR" sz="15000" dirty="0" smtClean="0"/>
          </a:p>
          <a:p>
            <a:pPr algn="ctr">
              <a:buNone/>
            </a:pPr>
            <a:r>
              <a:rPr lang="hr-HR" sz="10000" dirty="0" smtClean="0"/>
              <a:t>3,95</a:t>
            </a:r>
            <a:endParaRPr lang="hr-HR" sz="10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Sanitarni čvorovi su čisti i dobro održavani</a:t>
            </a:r>
            <a:endParaRPr lang="hr-HR" dirty="0"/>
          </a:p>
        </p:txBody>
      </p:sp>
      <p:sp>
        <p:nvSpPr>
          <p:cNvPr id="819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8195" name="Object 7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Broj sanitarnih čvorova je dovoljan</a:t>
            </a:r>
          </a:p>
        </p:txBody>
      </p:sp>
      <p:sp>
        <p:nvSpPr>
          <p:cNvPr id="9222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UČENICI	       	                                   	   NASTAVNICI</a:t>
            </a:r>
          </a:p>
        </p:txBody>
      </p:sp>
      <p:graphicFrame>
        <p:nvGraphicFramePr>
          <p:cNvPr id="9219" name="Object 6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Worksheet" r:id="rId8" imgW="8143951" imgH="733349" progId="Excel.Sheet.8">
                  <p:embed/>
                </p:oleObj>
              </mc:Choice>
              <mc:Fallback>
                <p:oleObj name="Worksheet" r:id="rId8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Administrativna služba dostupna je u svom radnom vremenu</a:t>
            </a:r>
            <a:endParaRPr lang="hr-HR" dirty="0"/>
          </a:p>
        </p:txBody>
      </p:sp>
      <p:sp>
        <p:nvSpPr>
          <p:cNvPr id="1024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10243" name="Object 7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pomaže učenicima kojima je to potrebno</a:t>
            </a:r>
            <a:endParaRPr lang="hr-HR" dirty="0"/>
          </a:p>
        </p:txBody>
      </p:sp>
      <p:sp>
        <p:nvSpPr>
          <p:cNvPr id="1127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11267" name="Object 7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pomaže nastavnicima kojima je to potrebno</a:t>
            </a:r>
            <a:endParaRPr lang="hr-HR" dirty="0"/>
          </a:p>
        </p:txBody>
      </p:sp>
      <p:sp>
        <p:nvSpPr>
          <p:cNvPr id="12293" name="TekstniOkvir 22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NASTAVNICI</a:t>
            </a:r>
          </a:p>
        </p:txBody>
      </p:sp>
      <p:graphicFrame>
        <p:nvGraphicFramePr>
          <p:cNvPr id="12291" name="Object 5"/>
          <p:cNvGraphicFramePr>
            <a:graphicFrameLocks/>
          </p:cNvGraphicFramePr>
          <p:nvPr/>
        </p:nvGraphicFramePr>
        <p:xfrm>
          <a:off x="2751138" y="1824038"/>
          <a:ext cx="349885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4" imgW="3499407" imgH="3572566" progId="Excel.Sheet.8">
                  <p:embed/>
                </p:oleObj>
              </mc:Choice>
              <mc:Fallback>
                <p:oleObj r:id="rId4" imgW="3499407" imgH="3572566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824038"/>
                        <a:ext cx="3498850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pomaže roditeljima kojima je to potrebno</a:t>
            </a:r>
            <a:endParaRPr lang="hr-HR" dirty="0"/>
          </a:p>
        </p:txBody>
      </p:sp>
      <p:sp>
        <p:nvSpPr>
          <p:cNvPr id="13317" name="TekstniOkvir 22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RODITELJI</a:t>
            </a:r>
          </a:p>
        </p:txBody>
      </p:sp>
      <p:graphicFrame>
        <p:nvGraphicFramePr>
          <p:cNvPr id="13315" name="Object 5"/>
          <p:cNvGraphicFramePr>
            <a:graphicFrameLocks/>
          </p:cNvGraphicFramePr>
          <p:nvPr/>
        </p:nvGraphicFramePr>
        <p:xfrm>
          <a:off x="2751138" y="1824038"/>
          <a:ext cx="349885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4" imgW="3499407" imgH="3572566" progId="Excel.Sheet.8">
                  <p:embed/>
                </p:oleObj>
              </mc:Choice>
              <mc:Fallback>
                <p:oleObj r:id="rId4" imgW="3499407" imgH="3572566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824038"/>
                        <a:ext cx="3498850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često organizira razne edukacije za učenike</a:t>
            </a:r>
            <a:endParaRPr lang="hr-HR" dirty="0"/>
          </a:p>
        </p:txBody>
      </p:sp>
      <p:sp>
        <p:nvSpPr>
          <p:cNvPr id="1434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14339" name="Object 7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Cilj istraživanja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Ispitivanje zadovoljstva školom (organizacijom i funkcioniranjem, radom nastavnika, stručnih službi i ostalih djelatnika, stanjem škole i uvjetima rada) – nastavnika, učenika, roditelja, ostalih djelatnika i vanjskih partnera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Dobiveni rezultati – procjena trenutnog stanja koristit će se kao početna točka u svrhu izrade plana unapređenja kvalitete na onim područjima koja se pokažu kao loše ocijenjena od svih ispitanika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često organizira razne edukacije za nastavnike</a:t>
            </a:r>
            <a:endParaRPr lang="hr-HR" dirty="0"/>
          </a:p>
        </p:txBody>
      </p:sp>
      <p:sp>
        <p:nvSpPr>
          <p:cNvPr id="1536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	       	                       NASTAVNICI</a:t>
            </a:r>
          </a:p>
        </p:txBody>
      </p:sp>
      <p:graphicFrame>
        <p:nvGraphicFramePr>
          <p:cNvPr id="15363" name="Object 6"/>
          <p:cNvGraphicFramePr>
            <a:graphicFrameLocks/>
          </p:cNvGraphicFramePr>
          <p:nvPr/>
        </p:nvGraphicFramePr>
        <p:xfrm>
          <a:off x="2751138" y="1751013"/>
          <a:ext cx="342582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4" imgW="3426249" imgH="3718882" progId="Excel.Sheet.8">
                  <p:embed/>
                </p:oleObj>
              </mc:Choice>
              <mc:Fallback>
                <p:oleObj r:id="rId4" imgW="3426249" imgH="3718882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751013"/>
                        <a:ext cx="3425825" cy="371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Pedagoška služba često organizira razna predavanja za roditelje</a:t>
            </a:r>
            <a:endParaRPr lang="hr-HR" dirty="0"/>
          </a:p>
        </p:txBody>
      </p:sp>
      <p:sp>
        <p:nvSpPr>
          <p:cNvPr id="16389" name="TekstniOkvir 22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RODITELJI</a:t>
            </a:r>
          </a:p>
        </p:txBody>
      </p:sp>
      <p:graphicFrame>
        <p:nvGraphicFramePr>
          <p:cNvPr id="16387" name="Object 5"/>
          <p:cNvGraphicFramePr>
            <a:graphicFrameLocks/>
          </p:cNvGraphicFramePr>
          <p:nvPr/>
        </p:nvGraphicFramePr>
        <p:xfrm>
          <a:off x="2751138" y="1824038"/>
          <a:ext cx="349885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4" imgW="3499407" imgH="3572566" progId="Excel.Sheet.8">
                  <p:embed/>
                </p:oleObj>
              </mc:Choice>
              <mc:Fallback>
                <p:oleObj r:id="rId4" imgW="3499407" imgH="3572566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824038"/>
                        <a:ext cx="3498850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 školi postoji velik broj izvannastavnih aktivnosti</a:t>
            </a:r>
            <a:endParaRPr lang="hr-HR" dirty="0"/>
          </a:p>
        </p:txBody>
      </p:sp>
      <p:sp>
        <p:nvSpPr>
          <p:cNvPr id="1741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17411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Vrijeme za izvannastavne aktivnosti </a:t>
            </a:r>
            <a:br>
              <a:rPr lang="hr-HR" dirty="0" smtClean="0"/>
            </a:br>
            <a:r>
              <a:rPr lang="hr-HR" dirty="0" smtClean="0"/>
              <a:t>(1 sat tjedno) je dovoljno</a:t>
            </a:r>
            <a:endParaRPr lang="hr-HR" dirty="0"/>
          </a:p>
        </p:txBody>
      </p:sp>
      <p:sp>
        <p:nvSpPr>
          <p:cNvPr id="1843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1843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Učionice su suvremeno opremljene</a:t>
            </a:r>
          </a:p>
        </p:txBody>
      </p:sp>
      <p:sp>
        <p:nvSpPr>
          <p:cNvPr id="1946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19459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Sportska dvorana je sigurna i dobro opremljena</a:t>
            </a:r>
            <a:endParaRPr lang="hr-HR" dirty="0"/>
          </a:p>
        </p:txBody>
      </p:sp>
      <p:sp>
        <p:nvSpPr>
          <p:cNvPr id="2048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20483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Svlačionice su čiste, uredne, opremljene i sigurne</a:t>
            </a:r>
            <a:endParaRPr lang="hr-HR" dirty="0"/>
          </a:p>
        </p:txBody>
      </p:sp>
      <p:sp>
        <p:nvSpPr>
          <p:cNvPr id="2151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21507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Naša škola izgleda lijepo i moderno</a:t>
            </a:r>
          </a:p>
        </p:txBody>
      </p:sp>
      <p:sp>
        <p:nvSpPr>
          <p:cNvPr id="22536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22531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/>
          </p:cNvGraphicFramePr>
          <p:nvPr/>
        </p:nvGraphicFramePr>
        <p:xfrm>
          <a:off x="3317875" y="2032000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6" imgW="2432515" imgH="3170195" progId="Excel.Sheet.8">
                  <p:embed/>
                </p:oleObj>
              </mc:Choice>
              <mc:Fallback>
                <p:oleObj r:id="rId6" imgW="2432515" imgH="3170195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2032000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8"/>
          <p:cNvGraphicFramePr>
            <a:graphicFrameLocks/>
          </p:cNvGraphicFramePr>
          <p:nvPr/>
        </p:nvGraphicFramePr>
        <p:xfrm>
          <a:off x="6207125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r:id="rId10" imgW="2432515" imgH="3164098" progId="Excel.Sheet.8">
                  <p:embed/>
                </p:oleObj>
              </mc:Choice>
              <mc:Fallback>
                <p:oleObj r:id="rId10" imgW="2432515" imgH="3164098" progId="Excel.Sheet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Worksheet" r:id="rId12" imgW="8143951" imgH="733349" progId="Excel.Sheet.8">
                  <p:embed/>
                </p:oleObj>
              </mc:Choice>
              <mc:Fallback>
                <p:oleObj name="Worksheet" r:id="rId12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imaju gdje boraviti pod odmorima i dok čekaju prijevoz</a:t>
            </a:r>
            <a:endParaRPr lang="hr-HR" dirty="0"/>
          </a:p>
        </p:txBody>
      </p:sp>
      <p:sp>
        <p:nvSpPr>
          <p:cNvPr id="2355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2355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Učenici se na vrijeme obavještavaju o događanjima, promjenama, sastancima</a:t>
            </a:r>
          </a:p>
        </p:txBody>
      </p:sp>
      <p:sp>
        <p:nvSpPr>
          <p:cNvPr id="2458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24579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Ispitanici</a:t>
            </a:r>
          </a:p>
        </p:txBody>
      </p:sp>
      <p:sp>
        <p:nvSpPr>
          <p:cNvPr id="7885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hr-HR" dirty="0" smtClean="0"/>
          </a:p>
          <a:p>
            <a:pPr algn="ctr" eaLnBrk="1" hangingPunct="1"/>
            <a:r>
              <a:rPr lang="hr-HR" sz="4400" dirty="0" smtClean="0"/>
              <a:t>Učenici (516)</a:t>
            </a:r>
          </a:p>
          <a:p>
            <a:pPr algn="ctr" eaLnBrk="1" hangingPunct="1"/>
            <a:r>
              <a:rPr lang="hr-HR" sz="4400" dirty="0" smtClean="0"/>
              <a:t>Roditelji (191)</a:t>
            </a:r>
          </a:p>
          <a:p>
            <a:pPr algn="ctr" eaLnBrk="1" hangingPunct="1"/>
            <a:r>
              <a:rPr lang="hr-HR" sz="4400" dirty="0" smtClean="0"/>
              <a:t>Nastavnici (67)</a:t>
            </a:r>
          </a:p>
          <a:p>
            <a:pPr algn="ctr" eaLnBrk="1" hangingPunct="1"/>
            <a:r>
              <a:rPr lang="hr-HR" sz="4400" dirty="0" smtClean="0"/>
              <a:t>Nenastavno osoblje (13)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Nastavnici se na vrijeme obavještavaju o događanjima, promjenama, sastancima</a:t>
            </a:r>
          </a:p>
        </p:txBody>
      </p:sp>
      <p:sp>
        <p:nvSpPr>
          <p:cNvPr id="25606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UČENICI	       			                     NASTAVNICI</a:t>
            </a:r>
          </a:p>
        </p:txBody>
      </p:sp>
      <p:graphicFrame>
        <p:nvGraphicFramePr>
          <p:cNvPr id="25603" name="Object 5"/>
          <p:cNvGraphicFramePr>
            <a:graphicFrameLocks/>
          </p:cNvGraphicFramePr>
          <p:nvPr/>
        </p:nvGraphicFramePr>
        <p:xfrm>
          <a:off x="51911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r:id="rId4" imgW="2432515" imgH="3164098" progId="Excel.Sheet.8">
                  <p:embed/>
                </p:oleObj>
              </mc:Choice>
              <mc:Fallback>
                <p:oleObj r:id="rId4" imgW="2432515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Worksheet" r:id="rId8" imgW="8143951" imgH="733349" progId="Excel.Sheet.8">
                  <p:embed/>
                </p:oleObj>
              </mc:Choice>
              <mc:Fallback>
                <p:oleObj name="Worksheet" r:id="rId8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Način obavještavanja učenika je dobar</a:t>
            </a:r>
            <a:endParaRPr lang="hr-HR" dirty="0"/>
          </a:p>
        </p:txBody>
      </p:sp>
      <p:sp>
        <p:nvSpPr>
          <p:cNvPr id="2662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	                                        NASTAVNICI</a:t>
            </a:r>
          </a:p>
        </p:txBody>
      </p:sp>
      <p:graphicFrame>
        <p:nvGraphicFramePr>
          <p:cNvPr id="26627" name="Object 6"/>
          <p:cNvGraphicFramePr>
            <a:graphicFrameLocks/>
          </p:cNvGraphicFramePr>
          <p:nvPr/>
        </p:nvGraphicFramePr>
        <p:xfrm>
          <a:off x="2606675" y="1824038"/>
          <a:ext cx="3570288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r:id="rId4" imgW="3566469" imgH="3718882" progId="Excel.Sheet.8">
                  <p:embed/>
                </p:oleObj>
              </mc:Choice>
              <mc:Fallback>
                <p:oleObj r:id="rId4" imgW="3566469" imgH="3718882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824038"/>
                        <a:ext cx="3570288" cy="371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Način obavještavanja nastavnika je dobar</a:t>
            </a:r>
            <a:endParaRPr lang="hr-HR" dirty="0"/>
          </a:p>
        </p:txBody>
      </p:sp>
      <p:sp>
        <p:nvSpPr>
          <p:cNvPr id="2765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	       	                       NASTAVNICI</a:t>
            </a:r>
          </a:p>
        </p:txBody>
      </p:sp>
      <p:graphicFrame>
        <p:nvGraphicFramePr>
          <p:cNvPr id="27651" name="Object 6"/>
          <p:cNvGraphicFramePr>
            <a:graphicFrameLocks/>
          </p:cNvGraphicFramePr>
          <p:nvPr/>
        </p:nvGraphicFramePr>
        <p:xfrm>
          <a:off x="2678113" y="1751013"/>
          <a:ext cx="37877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r:id="rId4" imgW="3792041" imgH="3792041" progId="Excel.Sheet.8">
                  <p:embed/>
                </p:oleObj>
              </mc:Choice>
              <mc:Fallback>
                <p:oleObj r:id="rId4" imgW="3792041" imgH="3792041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751013"/>
                        <a:ext cx="3787775" cy="378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i sami paze na red i čuvaju imovinu škole</a:t>
            </a:r>
            <a:endParaRPr lang="hr-HR" dirty="0"/>
          </a:p>
        </p:txBody>
      </p:sp>
      <p:sp>
        <p:nvSpPr>
          <p:cNvPr id="2867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2867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Nastavnici i sami paze na red i imovinu škole</a:t>
            </a:r>
            <a:endParaRPr lang="hr-HR" dirty="0"/>
          </a:p>
        </p:txBody>
      </p:sp>
      <p:sp>
        <p:nvSpPr>
          <p:cNvPr id="2970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	       	                       NASTAVNICI</a:t>
            </a:r>
          </a:p>
        </p:txBody>
      </p:sp>
      <p:graphicFrame>
        <p:nvGraphicFramePr>
          <p:cNvPr id="29699" name="Object 6"/>
          <p:cNvGraphicFramePr>
            <a:graphicFrameLocks/>
          </p:cNvGraphicFramePr>
          <p:nvPr/>
        </p:nvGraphicFramePr>
        <p:xfrm>
          <a:off x="2606675" y="1751013"/>
          <a:ext cx="3786188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r:id="rId4" imgW="3785944" imgH="3792041" progId="Excel.Sheet.8">
                  <p:embed/>
                </p:oleObj>
              </mc:Choice>
              <mc:Fallback>
                <p:oleObj r:id="rId4" imgW="3785944" imgH="3792041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751013"/>
                        <a:ext cx="3786188" cy="378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Ima dovoljno koševa za otpatke po hodnicima i učionicama</a:t>
            </a:r>
            <a:endParaRPr lang="hr-HR" dirty="0"/>
          </a:p>
        </p:txBody>
      </p:sp>
      <p:sp>
        <p:nvSpPr>
          <p:cNvPr id="3072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30723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Ravnatelj je dostupan svim učenicima</a:t>
            </a:r>
            <a:endParaRPr lang="hr-HR" dirty="0"/>
          </a:p>
        </p:txBody>
      </p:sp>
      <p:sp>
        <p:nvSpPr>
          <p:cNvPr id="3175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31747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Ravnatelj je dostupan svim nastavnicima</a:t>
            </a:r>
            <a:endParaRPr lang="hr-HR" dirty="0"/>
          </a:p>
        </p:txBody>
      </p:sp>
      <p:sp>
        <p:nvSpPr>
          <p:cNvPr id="3277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	       	                       NASTAVNICI</a:t>
            </a:r>
          </a:p>
        </p:txBody>
      </p:sp>
      <p:graphicFrame>
        <p:nvGraphicFramePr>
          <p:cNvPr id="32771" name="Object 6"/>
          <p:cNvGraphicFramePr>
            <a:graphicFrameLocks/>
          </p:cNvGraphicFramePr>
          <p:nvPr/>
        </p:nvGraphicFramePr>
        <p:xfrm>
          <a:off x="2822575" y="1751013"/>
          <a:ext cx="3427413" cy="38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r:id="rId4" imgW="3426249" imgH="3859102" progId="Excel.Sheet.8">
                  <p:embed/>
                </p:oleObj>
              </mc:Choice>
              <mc:Fallback>
                <p:oleObj r:id="rId4" imgW="3426249" imgH="3859102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751013"/>
                        <a:ext cx="3427413" cy="385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Ravnatelj je dostupan svim roditeljima</a:t>
            </a:r>
            <a:endParaRPr lang="hr-HR" dirty="0"/>
          </a:p>
        </p:txBody>
      </p:sp>
      <p:sp>
        <p:nvSpPr>
          <p:cNvPr id="33797" name="TekstniOkvir 22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RODITELJI</a:t>
            </a:r>
          </a:p>
        </p:txBody>
      </p:sp>
      <p:graphicFrame>
        <p:nvGraphicFramePr>
          <p:cNvPr id="33795" name="Object 5"/>
          <p:cNvGraphicFramePr>
            <a:graphicFrameLocks/>
          </p:cNvGraphicFramePr>
          <p:nvPr/>
        </p:nvGraphicFramePr>
        <p:xfrm>
          <a:off x="2751138" y="1824038"/>
          <a:ext cx="349885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r:id="rId4" imgW="3499407" imgH="3572566" progId="Excel.Sheet.8">
                  <p:embed/>
                </p:oleObj>
              </mc:Choice>
              <mc:Fallback>
                <p:oleObj r:id="rId4" imgW="3499407" imgH="3572566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824038"/>
                        <a:ext cx="3498850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Okoliš škole se redovito održava</a:t>
            </a:r>
          </a:p>
        </p:txBody>
      </p:sp>
      <p:sp>
        <p:nvSpPr>
          <p:cNvPr id="3482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34819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Ispitanici - nastavnici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Nastavnici – 67 – M </a:t>
            </a:r>
            <a:r>
              <a:rPr lang="hr-HR" dirty="0" smtClean="0">
                <a:solidFill>
                  <a:srgbClr val="FF0000"/>
                </a:solidFill>
              </a:rPr>
              <a:t>x</a:t>
            </a:r>
            <a:r>
              <a:rPr lang="hr-HR" dirty="0" smtClean="0"/>
              <a:t>; Ž – </a:t>
            </a:r>
            <a:r>
              <a:rPr lang="hr-HR" dirty="0" smtClean="0">
                <a:solidFill>
                  <a:srgbClr val="FF0000"/>
                </a:solidFill>
              </a:rPr>
              <a:t>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Pripadnost učilištima i programima: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Sva učilišta – 14 nastavnika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Građevina – 14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Medicina – 4 nastavnika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Poljoprivreda – 4 nastavnika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“Nijedno” učilište – 29 nastavnika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dirty="0" smtClean="0"/>
              <a:t>Nevažeći anketni listići - 1</a:t>
            </a:r>
            <a:r>
              <a:rPr lang="hr-HR" dirty="0" smtClean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znaju što se događa i dogovara na sastancima Vijeća učenika</a:t>
            </a:r>
            <a:endParaRPr lang="hr-HR" dirty="0"/>
          </a:p>
        </p:txBody>
      </p:sp>
      <p:sp>
        <p:nvSpPr>
          <p:cNvPr id="3584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35843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Nastavnici znaju što se događa i dogovara na sastancima Nastavničkog vijeća</a:t>
            </a:r>
          </a:p>
        </p:txBody>
      </p:sp>
      <p:sp>
        <p:nvSpPr>
          <p:cNvPr id="3686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	       	                        NASTAVNICI</a:t>
            </a:r>
          </a:p>
        </p:txBody>
      </p:sp>
      <p:graphicFrame>
        <p:nvGraphicFramePr>
          <p:cNvPr id="36867" name="Object 6"/>
          <p:cNvGraphicFramePr>
            <a:graphicFrameLocks/>
          </p:cNvGraphicFramePr>
          <p:nvPr/>
        </p:nvGraphicFramePr>
        <p:xfrm>
          <a:off x="2822575" y="1751013"/>
          <a:ext cx="3427413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r:id="rId4" imgW="3426249" imgH="3932261" progId="Excel.Sheet.8">
                  <p:embed/>
                </p:oleObj>
              </mc:Choice>
              <mc:Fallback>
                <p:oleObj r:id="rId4" imgW="3426249" imgH="3932261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751013"/>
                        <a:ext cx="3427413" cy="393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Roditelji znaju što se događa i dogovara na sastancima Vijeća roditelja</a:t>
            </a:r>
            <a:endParaRPr lang="hr-HR" dirty="0"/>
          </a:p>
        </p:txBody>
      </p:sp>
      <p:sp>
        <p:nvSpPr>
          <p:cNvPr id="37893" name="TekstniOkvir 22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RODITELJI</a:t>
            </a:r>
          </a:p>
        </p:txBody>
      </p:sp>
      <p:graphicFrame>
        <p:nvGraphicFramePr>
          <p:cNvPr id="37891" name="Object 5"/>
          <p:cNvGraphicFramePr>
            <a:graphicFrameLocks/>
          </p:cNvGraphicFramePr>
          <p:nvPr/>
        </p:nvGraphicFramePr>
        <p:xfrm>
          <a:off x="2751138" y="1824038"/>
          <a:ext cx="349885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r:id="rId4" imgW="3499407" imgH="3572566" progId="Excel.Sheet.8">
                  <p:embed/>
                </p:oleObj>
              </mc:Choice>
              <mc:Fallback>
                <p:oleObj r:id="rId4" imgW="3499407" imgH="3572566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824038"/>
                        <a:ext cx="3498850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Knjižnica je uvijek dostupna učenicima u svom radnom vremenu</a:t>
            </a:r>
            <a:endParaRPr lang="hr-HR" dirty="0"/>
          </a:p>
        </p:txBody>
      </p:sp>
      <p:sp>
        <p:nvSpPr>
          <p:cNvPr id="3891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3891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Knjižnica je uvijek dostupna nastavnicima u svom radnom vremenu</a:t>
            </a:r>
            <a:endParaRPr lang="hr-HR" dirty="0"/>
          </a:p>
        </p:txBody>
      </p:sp>
      <p:sp>
        <p:nvSpPr>
          <p:cNvPr id="3994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	       	                       NASTAVNICI</a:t>
            </a:r>
          </a:p>
        </p:txBody>
      </p:sp>
      <p:graphicFrame>
        <p:nvGraphicFramePr>
          <p:cNvPr id="39939" name="Object 6"/>
          <p:cNvGraphicFramePr>
            <a:graphicFrameLocks/>
          </p:cNvGraphicFramePr>
          <p:nvPr/>
        </p:nvGraphicFramePr>
        <p:xfrm>
          <a:off x="2606675" y="1679575"/>
          <a:ext cx="37861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r:id="rId4" imgW="3785944" imgH="4145639" progId="Excel.Sheet.8">
                  <p:embed/>
                </p:oleObj>
              </mc:Choice>
              <mc:Fallback>
                <p:oleObj r:id="rId4" imgW="3785944" imgH="4145639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679575"/>
                        <a:ext cx="3786188" cy="414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Knjižnica ne služi samo radi posudbe i vraćanja knjiga</a:t>
            </a:r>
            <a:endParaRPr lang="hr-HR" dirty="0"/>
          </a:p>
        </p:txBody>
      </p:sp>
      <p:sp>
        <p:nvSpPr>
          <p:cNvPr id="4096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40963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Pedagoške mjere u školi su realne i daju se učenicima koji su ih zaslužili</a:t>
            </a:r>
            <a:endParaRPr lang="hr-HR" dirty="0"/>
          </a:p>
        </p:txBody>
      </p:sp>
      <p:sp>
        <p:nvSpPr>
          <p:cNvPr id="4199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41987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Pohvale i nagrade učenicima koji su ih zaslužili su javne i česte</a:t>
            </a:r>
            <a:endParaRPr lang="hr-HR" dirty="0"/>
          </a:p>
        </p:txBody>
      </p:sp>
      <p:sp>
        <p:nvSpPr>
          <p:cNvPr id="4301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43011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Svi učenici su upoznati sa Statutom škole i Pravilnikom o kućnom redu</a:t>
            </a:r>
            <a:endParaRPr lang="hr-HR" dirty="0"/>
          </a:p>
        </p:txBody>
      </p:sp>
      <p:sp>
        <p:nvSpPr>
          <p:cNvPr id="4403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4403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Svi nastavnici su upoznati sa Statutom škole i Pravilnikom o kućnom redu</a:t>
            </a:r>
            <a:endParaRPr lang="hr-HR" dirty="0"/>
          </a:p>
        </p:txBody>
      </p:sp>
      <p:sp>
        <p:nvSpPr>
          <p:cNvPr id="4506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	                                         NASTAVNICI</a:t>
            </a:r>
          </a:p>
        </p:txBody>
      </p:sp>
      <p:graphicFrame>
        <p:nvGraphicFramePr>
          <p:cNvPr id="45059" name="Object 6"/>
          <p:cNvGraphicFramePr>
            <a:graphicFrameLocks/>
          </p:cNvGraphicFramePr>
          <p:nvPr/>
        </p:nvGraphicFramePr>
        <p:xfrm>
          <a:off x="2822575" y="1679575"/>
          <a:ext cx="349885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r:id="rId4" imgW="3499407" imgH="3999323" progId="Excel.Sheet.8">
                  <p:embed/>
                </p:oleObj>
              </mc:Choice>
              <mc:Fallback>
                <p:oleObj r:id="rId4" imgW="3499407" imgH="3999323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679575"/>
                        <a:ext cx="3498850" cy="400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Ispitanici - učenici</a:t>
            </a:r>
          </a:p>
        </p:txBody>
      </p:sp>
      <p:sp>
        <p:nvSpPr>
          <p:cNvPr id="808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UKUPNO – 516 učenika 2., 3. i 4. razreda (svi razredi)</a:t>
            </a:r>
          </a:p>
          <a:p>
            <a:pPr eaLnBrk="1" hangingPunct="1"/>
            <a:r>
              <a:rPr lang="hr-HR" smtClean="0"/>
              <a:t>Građevina – 4-godišnji program – 87 učenika</a:t>
            </a:r>
          </a:p>
          <a:p>
            <a:pPr eaLnBrk="1" hangingPunct="1"/>
            <a:r>
              <a:rPr lang="hr-HR" smtClean="0"/>
              <a:t>Građevina – 3-godišnji program – 179 učenika</a:t>
            </a:r>
          </a:p>
          <a:p>
            <a:pPr eaLnBrk="1" hangingPunct="1"/>
            <a:r>
              <a:rPr lang="hr-HR" smtClean="0"/>
              <a:t>Medicina – 196 učenika</a:t>
            </a:r>
          </a:p>
          <a:p>
            <a:pPr eaLnBrk="1" hangingPunct="1"/>
            <a:r>
              <a:rPr lang="hr-HR" smtClean="0"/>
              <a:t>Poljoprivreda – 54 učenika</a:t>
            </a:r>
          </a:p>
          <a:p>
            <a:pPr eaLnBrk="1" hangingPunct="1"/>
            <a:endParaRPr lang="hr-HR" smtClean="0"/>
          </a:p>
          <a:p>
            <a:pPr eaLnBrk="1" hangingPunct="1"/>
            <a:r>
              <a:rPr lang="hr-HR" sz="2000" smtClean="0"/>
              <a:t>Nevažeći anketni listići - 2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Svi roditelji su upoznati sa Statutom škole i Pravilnikom o kućnom redu</a:t>
            </a:r>
            <a:endParaRPr lang="hr-HR" dirty="0"/>
          </a:p>
        </p:txBody>
      </p:sp>
      <p:sp>
        <p:nvSpPr>
          <p:cNvPr id="46085" name="TekstniOkvir 22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RODITELJI</a:t>
            </a:r>
          </a:p>
        </p:txBody>
      </p:sp>
      <p:graphicFrame>
        <p:nvGraphicFramePr>
          <p:cNvPr id="46083" name="Object 5"/>
          <p:cNvGraphicFramePr>
            <a:graphicFrameLocks/>
          </p:cNvGraphicFramePr>
          <p:nvPr/>
        </p:nvGraphicFramePr>
        <p:xfrm>
          <a:off x="2751138" y="1824038"/>
          <a:ext cx="349885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r:id="rId4" imgW="3499407" imgH="3572566" progId="Excel.Sheet.8">
                  <p:embed/>
                </p:oleObj>
              </mc:Choice>
              <mc:Fallback>
                <p:oleObj r:id="rId4" imgW="3499407" imgH="3572566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824038"/>
                        <a:ext cx="3498850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Svi učenici znaju za Deklaraciju o pravima srednjoškolaca</a:t>
            </a:r>
            <a:endParaRPr lang="hr-HR" dirty="0"/>
          </a:p>
        </p:txBody>
      </p:sp>
      <p:sp>
        <p:nvSpPr>
          <p:cNvPr id="47109" name="TekstniOkvir 22"/>
          <p:cNvSpPr txBox="1">
            <a:spLocks noChangeArrowheads="1"/>
          </p:cNvSpPr>
          <p:nvPr/>
        </p:nvSpPr>
        <p:spPr bwMode="auto">
          <a:xfrm>
            <a:off x="2843213" y="14843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UČENICI</a:t>
            </a:r>
          </a:p>
        </p:txBody>
      </p:sp>
      <p:graphicFrame>
        <p:nvGraphicFramePr>
          <p:cNvPr id="47107" name="Object 3"/>
          <p:cNvGraphicFramePr>
            <a:graphicFrameLocks/>
          </p:cNvGraphicFramePr>
          <p:nvPr/>
        </p:nvGraphicFramePr>
        <p:xfrm>
          <a:off x="2801938" y="1874838"/>
          <a:ext cx="3397250" cy="346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r:id="rId4" imgW="3395766" imgH="3468925" progId="Excel.Sheet.8">
                  <p:embed/>
                </p:oleObj>
              </mc:Choice>
              <mc:Fallback>
                <p:oleObj r:id="rId4" imgW="3395766" imgH="3468925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1874838"/>
                        <a:ext cx="3397250" cy="346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znaju za Etički kodeks učenika škole</a:t>
            </a:r>
            <a:endParaRPr lang="hr-HR" dirty="0"/>
          </a:p>
        </p:txBody>
      </p:sp>
      <p:sp>
        <p:nvSpPr>
          <p:cNvPr id="48134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UČENICI	       			                        NASTAVNICI</a:t>
            </a:r>
          </a:p>
        </p:txBody>
      </p:sp>
      <p:graphicFrame>
        <p:nvGraphicFramePr>
          <p:cNvPr id="48131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6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Worksheet" r:id="rId8" imgW="8143951" imgH="733349" progId="Excel.Sheet.8">
                  <p:embed/>
                </p:oleObj>
              </mc:Choice>
              <mc:Fallback>
                <p:oleObj name="Worksheet" r:id="rId8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Nastavnici znaju za etički kodeks djelatnika škole</a:t>
            </a:r>
            <a:endParaRPr lang="hr-HR" dirty="0"/>
          </a:p>
        </p:txBody>
      </p:sp>
      <p:sp>
        <p:nvSpPr>
          <p:cNvPr id="4915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	       	          	     NASTAVNICI</a:t>
            </a:r>
          </a:p>
        </p:txBody>
      </p:sp>
      <p:graphicFrame>
        <p:nvGraphicFramePr>
          <p:cNvPr id="49155" name="Object 6"/>
          <p:cNvGraphicFramePr>
            <a:graphicFrameLocks/>
          </p:cNvGraphicFramePr>
          <p:nvPr/>
        </p:nvGraphicFramePr>
        <p:xfrm>
          <a:off x="2606675" y="1679575"/>
          <a:ext cx="3643313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r:id="rId4" imgW="3639627" imgH="3926164" progId="Excel.Sheet.8">
                  <p:embed/>
                </p:oleObj>
              </mc:Choice>
              <mc:Fallback>
                <p:oleObj r:id="rId4" imgW="3639627" imgH="3926164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679575"/>
                        <a:ext cx="3643313" cy="393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Stručna praksa je dobro organizirana i u školi i izvan škole</a:t>
            </a:r>
            <a:endParaRPr lang="hr-HR" dirty="0"/>
          </a:p>
        </p:txBody>
      </p:sp>
      <p:sp>
        <p:nvSpPr>
          <p:cNvPr id="5018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0179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 školi ima slučajeva nasilja</a:t>
            </a:r>
          </a:p>
        </p:txBody>
      </p:sp>
      <p:sp>
        <p:nvSpPr>
          <p:cNvPr id="5120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1203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Slučajevi nasilja se uspješno rješavaju</a:t>
            </a:r>
            <a:endParaRPr lang="hr-HR" dirty="0"/>
          </a:p>
        </p:txBody>
      </p:sp>
      <p:sp>
        <p:nvSpPr>
          <p:cNvPr id="5223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2227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 učionicama su potrebne vješalice</a:t>
            </a:r>
          </a:p>
        </p:txBody>
      </p:sp>
      <p:sp>
        <p:nvSpPr>
          <p:cNvPr id="5325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3251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 hodnicima trebaju ormarići za učeničke stvari</a:t>
            </a:r>
            <a:endParaRPr lang="hr-HR" dirty="0"/>
          </a:p>
        </p:txBody>
      </p:sp>
      <p:sp>
        <p:nvSpPr>
          <p:cNvPr id="5427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427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Nastavnici ponekad jedu i piju na satu</a:t>
            </a:r>
            <a:endParaRPr lang="hr-HR" dirty="0"/>
          </a:p>
        </p:txBody>
      </p:sp>
      <p:sp>
        <p:nvSpPr>
          <p:cNvPr id="5530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5299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Ispitanici - roditelji</a:t>
            </a:r>
          </a:p>
        </p:txBody>
      </p:sp>
      <p:sp>
        <p:nvSpPr>
          <p:cNvPr id="819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UKUPNO – 191 roditelj (učenika 2., 3. i 4. razreda)</a:t>
            </a:r>
          </a:p>
          <a:p>
            <a:pPr eaLnBrk="1" hangingPunct="1"/>
            <a:r>
              <a:rPr lang="hr-HR" smtClean="0"/>
              <a:t>Roditelji učenika građevinskog učilišta – trogodišnji program – 48 (%)</a:t>
            </a:r>
          </a:p>
          <a:p>
            <a:pPr eaLnBrk="1" hangingPunct="1"/>
            <a:r>
              <a:rPr lang="hr-HR" smtClean="0"/>
              <a:t>Četverogodišnji program – 61 (%)</a:t>
            </a:r>
          </a:p>
          <a:p>
            <a:pPr eaLnBrk="1" hangingPunct="1"/>
            <a:r>
              <a:rPr lang="hr-HR" smtClean="0"/>
              <a:t>Roditelji učenika medicinskog učilišta – 69 (%)</a:t>
            </a:r>
          </a:p>
          <a:p>
            <a:pPr eaLnBrk="1" hangingPunct="1"/>
            <a:r>
              <a:rPr lang="hr-HR" smtClean="0"/>
              <a:t>Roditelji učenika poljoprivrednog učilišta – 14 (%)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Učenici piju ili jedu pod satom</a:t>
            </a:r>
          </a:p>
        </p:txBody>
      </p:sp>
      <p:sp>
        <p:nvSpPr>
          <p:cNvPr id="56327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6323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Učenici puše ispred škole</a:t>
            </a:r>
          </a:p>
        </p:txBody>
      </p:sp>
      <p:sp>
        <p:nvSpPr>
          <p:cNvPr id="5837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8371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Nastavnici puše ispred škole</a:t>
            </a:r>
          </a:p>
        </p:txBody>
      </p:sp>
      <p:sp>
        <p:nvSpPr>
          <p:cNvPr id="59399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5939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koriste mobitele i MP3 na satu</a:t>
            </a:r>
            <a:endParaRPr lang="hr-HR" dirty="0"/>
          </a:p>
        </p:txBody>
      </p:sp>
      <p:sp>
        <p:nvSpPr>
          <p:cNvPr id="60423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60419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Naslov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Nastavnici koriste mobitele na satu</a:t>
            </a:r>
          </a:p>
        </p:txBody>
      </p:sp>
      <p:sp>
        <p:nvSpPr>
          <p:cNvPr id="6144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	       	                       NASTAVNICI</a:t>
            </a:r>
          </a:p>
        </p:txBody>
      </p:sp>
      <p:graphicFrame>
        <p:nvGraphicFramePr>
          <p:cNvPr id="61443" name="Object 6"/>
          <p:cNvGraphicFramePr>
            <a:graphicFrameLocks/>
          </p:cNvGraphicFramePr>
          <p:nvPr/>
        </p:nvGraphicFramePr>
        <p:xfrm>
          <a:off x="2751138" y="1751013"/>
          <a:ext cx="3570287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r:id="rId4" imgW="3572566" imgH="3932261" progId="Excel.Sheet.8">
                  <p:embed/>
                </p:oleObj>
              </mc:Choice>
              <mc:Fallback>
                <p:oleObj r:id="rId4" imgW="3572566" imgH="3932261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1751013"/>
                        <a:ext cx="3570287" cy="393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Učenici dolaze na nastavu u alkoholiziranom stanju</a:t>
            </a:r>
            <a:endParaRPr lang="hr-HR" dirty="0"/>
          </a:p>
        </p:txBody>
      </p:sp>
      <p:sp>
        <p:nvSpPr>
          <p:cNvPr id="62471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UČENICI	       	          RODITELJI		         NASTAVNICI</a:t>
            </a:r>
          </a:p>
        </p:txBody>
      </p:sp>
      <p:graphicFrame>
        <p:nvGraphicFramePr>
          <p:cNvPr id="62467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Neki nastavnici ponekad djeluju alkoholizirano</a:t>
            </a:r>
            <a:endParaRPr lang="hr-HR" dirty="0"/>
          </a:p>
        </p:txBody>
      </p:sp>
      <p:sp>
        <p:nvSpPr>
          <p:cNvPr id="6349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63491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Ima učenika koji ne održavaju osobnu higijenu</a:t>
            </a:r>
            <a:endParaRPr lang="hr-HR" dirty="0"/>
          </a:p>
        </p:txBody>
      </p:sp>
      <p:sp>
        <p:nvSpPr>
          <p:cNvPr id="64519" name="TekstniOkvir 27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64515" name="Object 5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113587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Ima nastavnika koji ne održavaju osobnu higijenu</a:t>
            </a:r>
            <a:endParaRPr lang="hr-HR" dirty="0"/>
          </a:p>
        </p:txBody>
      </p:sp>
      <p:graphicFrame>
        <p:nvGraphicFramePr>
          <p:cNvPr id="65538" name="Rezervirano mjesto sadržaja 11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Rezervirano mjesto sadržaja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4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5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kstniOkvir 7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6554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Propusti i greške….</a:t>
            </a:r>
          </a:p>
        </p:txBody>
      </p:sp>
      <p:sp>
        <p:nvSpPr>
          <p:cNvPr id="829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Način obavještavanja učenika je dobar – pitanje samo za nastavnike</a:t>
            </a:r>
          </a:p>
          <a:p>
            <a:pPr eaLnBrk="1" hangingPunct="1"/>
            <a:r>
              <a:rPr lang="hr-HR" smtClean="0"/>
              <a:t>Nastavnici koriste mobitele na satu – pitanje samo za nastavnike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Nastava je dobro organizirana (početak, kraj, trajanje)</a:t>
            </a:r>
            <a:endParaRPr lang="hr-HR" dirty="0"/>
          </a:p>
        </p:txBody>
      </p:sp>
      <p:graphicFrame>
        <p:nvGraphicFramePr>
          <p:cNvPr id="2050" name="Rezervirano mjesto sadržaja 11"/>
          <p:cNvGraphicFramePr>
            <a:graphicFrameLocks/>
          </p:cNvGraphicFramePr>
          <p:nvPr/>
        </p:nvGraphicFramePr>
        <p:xfrm>
          <a:off x="569913" y="2090738"/>
          <a:ext cx="2327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4" imgW="2328874" imgH="3066554" progId="Excel.Sheet.8">
                  <p:embed/>
                </p:oleObj>
              </mc:Choice>
              <mc:Fallback>
                <p:oleObj r:id="rId4" imgW="2328874" imgH="3066554" progId="Excel.Sheet.8">
                  <p:embed/>
                  <p:pic>
                    <p:nvPicPr>
                      <p:cNvPr id="0" name="Rezervirano mjesto sadržaja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2090738"/>
                        <a:ext cx="2327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/>
          <p:cNvGraphicFramePr>
            <a:graphicFrameLocks/>
          </p:cNvGraphicFramePr>
          <p:nvPr/>
        </p:nvGraphicFramePr>
        <p:xfrm>
          <a:off x="519113" y="5495924"/>
          <a:ext cx="8142287" cy="885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6" imgW="8143951" imgH="733349" progId="Excel.Sheet.8">
                  <p:embed/>
                </p:oleObj>
              </mc:Choice>
              <mc:Fallback>
                <p:oleObj name="Worksheet" r:id="rId6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4"/>
                        <a:ext cx="8142287" cy="8854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kstniOkvir 22"/>
          <p:cNvSpPr txBox="1">
            <a:spLocks noChangeArrowheads="1"/>
          </p:cNvSpPr>
          <p:nvPr/>
        </p:nvSpPr>
        <p:spPr bwMode="auto">
          <a:xfrm>
            <a:off x="827088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            UČENICI	       	          RODITELJI		         NASTAVNICI</a:t>
            </a:r>
          </a:p>
        </p:txBody>
      </p:sp>
      <p:graphicFrame>
        <p:nvGraphicFramePr>
          <p:cNvPr id="2052" name="Object 6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8" imgW="2426418" imgH="3164098" progId="Excel.Sheet.8">
                  <p:embed/>
                </p:oleObj>
              </mc:Choice>
              <mc:Fallback>
                <p:oleObj r:id="rId8" imgW="2426418" imgH="3164098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/>
          <p:cNvGraphicFramePr>
            <a:graphicFrameLocks/>
          </p:cNvGraphicFramePr>
          <p:nvPr/>
        </p:nvGraphicFramePr>
        <p:xfrm>
          <a:off x="606266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10" imgW="2426418" imgH="3164098" progId="Excel.Sheet.8">
                  <p:embed/>
                </p:oleObj>
              </mc:Choice>
              <mc:Fallback>
                <p:oleObj r:id="rId10" imgW="2426418" imgH="3164098" progId="Excel.Shee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 radu nastavnika – vlastita procjena, </a:t>
            </a:r>
            <a:r>
              <a:rPr lang="hr-HR" dirty="0" err="1" smtClean="0"/>
              <a:t>procjena</a:t>
            </a:r>
            <a:r>
              <a:rPr lang="hr-HR" dirty="0" smtClean="0"/>
              <a:t> učenika, procjena roditelja</a:t>
            </a:r>
            <a:endParaRPr lang="hr-HR" dirty="0"/>
          </a:p>
        </p:txBody>
      </p:sp>
      <p:sp>
        <p:nvSpPr>
          <p:cNvPr id="83971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r>
              <a:rPr lang="hr-HR" smtClean="0"/>
              <a:t>Sljedećim tvrdnjama procijenite svoje postupke, navike, stručnost i način rada kao nastavnika, stručnog učitelja, instruktora</a:t>
            </a:r>
          </a:p>
          <a:p>
            <a:pPr eaLnBrk="1" hangingPunct="1"/>
            <a:r>
              <a:rPr lang="hr-HR" smtClean="0"/>
              <a:t>nastavnici koji mi predaju…</a:t>
            </a:r>
          </a:p>
          <a:p>
            <a:pPr eaLnBrk="1" hangingPunct="1"/>
            <a:r>
              <a:rPr lang="hr-HR" smtClean="0"/>
              <a:t>nastavnici koji predaju Vašem djetetu…</a:t>
            </a:r>
            <a:br>
              <a:rPr lang="hr-HR" smtClean="0"/>
            </a:br>
            <a:endParaRPr lang="hr-HR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Dobro poznajem (poznaju) svoju struku (predmet)</a:t>
            </a:r>
            <a:endParaRPr lang="hr-HR" dirty="0"/>
          </a:p>
        </p:txBody>
      </p:sp>
      <p:graphicFrame>
        <p:nvGraphicFramePr>
          <p:cNvPr id="66562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11188" y="1701800"/>
          <a:ext cx="7920037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r:id="rId3" imgW="7919390" imgH="4322439" progId="Excel.Sheet.8">
                  <p:embed/>
                </p:oleObj>
              </mc:Choice>
              <mc:Fallback>
                <p:oleObj r:id="rId3" imgW="7919390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1800"/>
                        <a:ext cx="7920037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Dobro objašnjavam (objašnjavaju) gradivo</a:t>
            </a:r>
            <a:endParaRPr lang="hr-HR" dirty="0"/>
          </a:p>
        </p:txBody>
      </p:sp>
      <p:graphicFrame>
        <p:nvGraphicFramePr>
          <p:cNvPr id="67586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98488" y="1701800"/>
          <a:ext cx="7945437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r:id="rId3" imgW="7949873" imgH="4322439" progId="Excel.Sheet.8">
                  <p:embed/>
                </p:oleObj>
              </mc:Choice>
              <mc:Fallback>
                <p:oleObj r:id="rId3" imgW="7949873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701800"/>
                        <a:ext cx="7945437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Kada učenicima nešto nije jasno i to kažu, rado ponovno objasnim (objasne)</a:t>
            </a:r>
          </a:p>
        </p:txBody>
      </p:sp>
      <p:graphicFrame>
        <p:nvGraphicFramePr>
          <p:cNvPr id="68610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98488" y="1701800"/>
          <a:ext cx="7945437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r:id="rId3" imgW="7949873" imgH="4322439" progId="Excel.Sheet.8">
                  <p:embed/>
                </p:oleObj>
              </mc:Choice>
              <mc:Fallback>
                <p:oleObj r:id="rId3" imgW="7949873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701800"/>
                        <a:ext cx="7945437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Često koristim (koriste) mobitel na satu </a:t>
            </a:r>
            <a:endParaRPr lang="hr-HR" dirty="0"/>
          </a:p>
        </p:txBody>
      </p:sp>
      <p:graphicFrame>
        <p:nvGraphicFramePr>
          <p:cNvPr id="69634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98488" y="1701800"/>
          <a:ext cx="7945437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r:id="rId3" imgW="7949873" imgH="4322439" progId="Excel.Sheet.8">
                  <p:embed/>
                </p:oleObj>
              </mc:Choice>
              <mc:Fallback>
                <p:oleObj r:id="rId3" imgW="7949873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701800"/>
                        <a:ext cx="7945437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Javno govorim (govore) ocjene i obrazlažem (obrazlažu) ih</a:t>
            </a:r>
            <a:endParaRPr lang="hr-HR" dirty="0"/>
          </a:p>
        </p:txBody>
      </p:sp>
      <p:graphicFrame>
        <p:nvGraphicFramePr>
          <p:cNvPr id="70658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11188" y="1701800"/>
          <a:ext cx="7920037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r:id="rId3" imgW="7919390" imgH="4322439" progId="Excel.Sheet.8">
                  <p:embed/>
                </p:oleObj>
              </mc:Choice>
              <mc:Fallback>
                <p:oleObj r:id="rId3" imgW="7919390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1800"/>
                        <a:ext cx="7920037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Ocjenjujem (ocjenjuju) najčešće pravedno</a:t>
            </a:r>
            <a:endParaRPr lang="hr-HR" dirty="0"/>
          </a:p>
        </p:txBody>
      </p:sp>
      <p:graphicFrame>
        <p:nvGraphicFramePr>
          <p:cNvPr id="71682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649288" y="1752600"/>
          <a:ext cx="7845425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r:id="rId3" imgW="7840135" imgH="4218798" progId="Excel.Sheet.8">
                  <p:embed/>
                </p:oleObj>
              </mc:Choice>
              <mc:Fallback>
                <p:oleObj r:id="rId3" imgW="7840135" imgH="4218798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752600"/>
                        <a:ext cx="7845425" cy="422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Često kasnim (kasne) na nastavu</a:t>
            </a:r>
          </a:p>
        </p:txBody>
      </p:sp>
      <p:graphicFrame>
        <p:nvGraphicFramePr>
          <p:cNvPr id="72706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98488" y="1701800"/>
          <a:ext cx="7945437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r:id="rId3" imgW="7949873" imgH="4322439" progId="Excel.Sheet.8">
                  <p:embed/>
                </p:oleObj>
              </mc:Choice>
              <mc:Fallback>
                <p:oleObj r:id="rId3" imgW="7949873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1701800"/>
                        <a:ext cx="7945437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Odnosim se (odnose se) prema učenicima s poštovanjem</a:t>
            </a:r>
            <a:endParaRPr lang="hr-HR" dirty="0"/>
          </a:p>
        </p:txBody>
      </p:sp>
      <p:graphicFrame>
        <p:nvGraphicFramePr>
          <p:cNvPr id="73730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58800" y="1701800"/>
          <a:ext cx="8026400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r:id="rId3" imgW="8023031" imgH="4322439" progId="Excel.Sheet.8">
                  <p:embed/>
                </p:oleObj>
              </mc:Choice>
              <mc:Fallback>
                <p:oleObj r:id="rId3" imgW="8023031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701800"/>
                        <a:ext cx="8026400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Znam (znaju) uspostaviti disciplinu</a:t>
            </a:r>
          </a:p>
        </p:txBody>
      </p:sp>
      <p:graphicFrame>
        <p:nvGraphicFramePr>
          <p:cNvPr id="74754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96888" y="1730375"/>
          <a:ext cx="7924800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r:id="rId3" imgW="7925487" imgH="4218798" progId="Excel.Sheet.8">
                  <p:embed/>
                </p:oleObj>
              </mc:Choice>
              <mc:Fallback>
                <p:oleObj r:id="rId3" imgW="7925487" imgH="4218798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1730375"/>
                        <a:ext cx="7924800" cy="422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Naslov 6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7689850" cy="1143000"/>
          </a:xfrm>
        </p:spPr>
        <p:txBody>
          <a:bodyPr/>
          <a:lstStyle/>
          <a:p>
            <a:pPr eaLnBrk="1" hangingPunct="1"/>
            <a:r>
              <a:rPr lang="hr-HR" smtClean="0"/>
              <a:t>Odgovara mi uvijek ista smjena</a:t>
            </a:r>
          </a:p>
        </p:txBody>
      </p:sp>
      <p:graphicFrame>
        <p:nvGraphicFramePr>
          <p:cNvPr id="3074" name="Rezervirano mjesto sadržaja 11"/>
          <p:cNvGraphicFramePr>
            <a:graphicFrameLocks/>
          </p:cNvGraphicFramePr>
          <p:nvPr/>
        </p:nvGraphicFramePr>
        <p:xfrm>
          <a:off x="51911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2432515" imgH="3164098" progId="Excel.Sheet.8">
                  <p:embed/>
                </p:oleObj>
              </mc:Choice>
              <mc:Fallback>
                <p:oleObj r:id="rId4" imgW="2432515" imgH="3164098" progId="Excel.Sheet.8">
                  <p:embed/>
                  <p:pic>
                    <p:nvPicPr>
                      <p:cNvPr id="0" name="Rezervirano mjesto sadržaja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5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/>
          <p:cNvGraphicFramePr>
            <a:graphicFrameLocks/>
          </p:cNvGraphicFramePr>
          <p:nvPr/>
        </p:nvGraphicFramePr>
        <p:xfrm>
          <a:off x="2801938" y="2235200"/>
          <a:ext cx="339725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8" imgW="3395766" imgH="3468925" progId="Excel.Sheet.8">
                  <p:embed/>
                </p:oleObj>
              </mc:Choice>
              <mc:Fallback>
                <p:oleObj r:id="rId8" imgW="3395766" imgH="3468925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235200"/>
                        <a:ext cx="3397250" cy="346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kstniOkvir 22"/>
          <p:cNvSpPr txBox="1">
            <a:spLocks noChangeArrowheads="1"/>
          </p:cNvSpPr>
          <p:nvPr/>
        </p:nvSpPr>
        <p:spPr bwMode="auto">
          <a:xfrm>
            <a:off x="2627313" y="1844675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    UČENICI</a:t>
            </a:r>
          </a:p>
        </p:txBody>
      </p:sp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/>
              <a:t>Često pitam (pitaju) učenike o procjeni svoje nastave (pismeno i anonimno)</a:t>
            </a:r>
          </a:p>
        </p:txBody>
      </p:sp>
      <p:graphicFrame>
        <p:nvGraphicFramePr>
          <p:cNvPr id="84995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47688" y="1781175"/>
          <a:ext cx="782320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" r:id="rId3" imgW="7821846" imgH="4602879" progId="Excel.Sheet.8">
                  <p:embed/>
                </p:oleObj>
              </mc:Choice>
              <mc:Fallback>
                <p:oleObj r:id="rId3" imgW="7821846" imgH="460287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781175"/>
                        <a:ext cx="7823200" cy="460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/>
              <a:t>Koristim (koriste) različite metode rada (grupni rad, rad u paru, igre uloga..)</a:t>
            </a:r>
          </a:p>
        </p:txBody>
      </p:sp>
      <p:graphicFrame>
        <p:nvGraphicFramePr>
          <p:cNvPr id="8601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39750" y="1773238"/>
          <a:ext cx="7823200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r:id="rId3" imgW="7821846" imgH="4487045" progId="Excel.Sheet.8">
                  <p:embed/>
                </p:oleObj>
              </mc:Choice>
              <mc:Fallback>
                <p:oleObj r:id="rId3" imgW="7821846" imgH="4487045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7823200" cy="448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/>
              <a:t>Puno sadržaja diktiram (diktiraju) ili očekujem (očekuju) da djeca prepisuju  s folije ili računala</a:t>
            </a:r>
          </a:p>
        </p:txBody>
      </p:sp>
      <p:graphicFrame>
        <p:nvGraphicFramePr>
          <p:cNvPr id="87043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296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r:id="rId3" imgW="8230313" imgH="4529721" progId="Excel.Sheet.8">
                  <p:embed/>
                </p:oleObj>
              </mc:Choice>
              <mc:Fallback>
                <p:oleObj r:id="rId3" imgW="8230313" imgH="4529721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82296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Imam (imaju) jasna pravila rada i kažem (kažu) ih djeci na početku godine</a:t>
            </a:r>
          </a:p>
        </p:txBody>
      </p:sp>
      <p:graphicFrame>
        <p:nvGraphicFramePr>
          <p:cNvPr id="88067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Često dajem (daju) podrugljive primjedbe na račun učenika</a:t>
            </a:r>
            <a:endParaRPr lang="hr-HR" dirty="0"/>
          </a:p>
        </p:txBody>
      </p:sp>
      <p:graphicFrame>
        <p:nvGraphicFramePr>
          <p:cNvPr id="89091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900" smtClean="0"/>
              <a:t>Često na satu govorim (govore) o svojim problemima ili stvarima koje nemaju veze s nastavom</a:t>
            </a:r>
          </a:p>
        </p:txBody>
      </p:sp>
      <p:graphicFrame>
        <p:nvGraphicFramePr>
          <p:cNvPr id="90115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Potičem (potiču) učenike na učenje i postizanje boljeg uspjeha</a:t>
            </a:r>
            <a:endParaRPr lang="hr-HR" dirty="0"/>
          </a:p>
        </p:txBody>
      </p:sp>
      <p:graphicFrame>
        <p:nvGraphicFramePr>
          <p:cNvPr id="9113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Dajem (daju) dobar primjer učenicima (izgled, urednost, lijepo ponašanje)</a:t>
            </a:r>
            <a:endParaRPr lang="hr-HR" dirty="0"/>
          </a:p>
        </p:txBody>
      </p:sp>
      <p:graphicFrame>
        <p:nvGraphicFramePr>
          <p:cNvPr id="92163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600" smtClean="0"/>
              <a:t>Znam (znaju) ponekad negativno govoriti o svojim kolegicama i kolegama </a:t>
            </a:r>
          </a:p>
        </p:txBody>
      </p:sp>
      <p:graphicFrame>
        <p:nvGraphicFramePr>
          <p:cNvPr id="93187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Uvijek sam dostupan učenicima kada me trebaju/nastavnici koji mi predaju/predaju mom djetetu uvijek su mi dostupni kada ih trebam</a:t>
            </a:r>
          </a:p>
        </p:txBody>
      </p:sp>
      <p:graphicFrame>
        <p:nvGraphicFramePr>
          <p:cNvPr id="94211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4739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Odgovara mi da mi je dijete uvijek u istoj smjeni</a:t>
            </a:r>
            <a:endParaRPr lang="hr-HR" dirty="0"/>
          </a:p>
        </p:txBody>
      </p:sp>
      <p:graphicFrame>
        <p:nvGraphicFramePr>
          <p:cNvPr id="4098" name="Rezervirano mjesto sadržaja 11"/>
          <p:cNvGraphicFramePr>
            <a:graphicFrameLocks/>
          </p:cNvGraphicFramePr>
          <p:nvPr/>
        </p:nvGraphicFramePr>
        <p:xfrm>
          <a:off x="519113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2432515" imgH="3164098" progId="Excel.Sheet.8">
                  <p:embed/>
                </p:oleObj>
              </mc:Choice>
              <mc:Fallback>
                <p:oleObj r:id="rId4" imgW="2432515" imgH="3164098" progId="Excel.Sheet.8">
                  <p:embed/>
                  <p:pic>
                    <p:nvPicPr>
                      <p:cNvPr id="0" name="Rezervirano mjesto sadržaja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/>
          </p:cNvGraphicFramePr>
          <p:nvPr/>
        </p:nvGraphicFramePr>
        <p:xfrm>
          <a:off x="3327400" y="2039938"/>
          <a:ext cx="2428875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6" imgW="2426418" imgH="3164098" progId="Excel.Sheet.8">
                  <p:embed/>
                </p:oleObj>
              </mc:Choice>
              <mc:Fallback>
                <p:oleObj r:id="rId6" imgW="2426418" imgH="3164098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039938"/>
                        <a:ext cx="2428875" cy="316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/>
          </p:cNvGraphicFramePr>
          <p:nvPr/>
        </p:nvGraphicFramePr>
        <p:xfrm>
          <a:off x="2751138" y="2184400"/>
          <a:ext cx="349885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8" imgW="3499407" imgH="3572566" progId="Excel.Sheet.8">
                  <p:embed/>
                </p:oleObj>
              </mc:Choice>
              <mc:Fallback>
                <p:oleObj r:id="rId8" imgW="3499407" imgH="3572566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2184400"/>
                        <a:ext cx="3498850" cy="357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kstniOkvir 22"/>
          <p:cNvSpPr txBox="1">
            <a:spLocks noChangeArrowheads="1"/>
          </p:cNvSpPr>
          <p:nvPr/>
        </p:nvSpPr>
        <p:spPr bwMode="auto">
          <a:xfrm>
            <a:off x="2627313" y="1844675"/>
            <a:ext cx="360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>
                <a:latin typeface="Calibri" pitchFamily="34" charset="0"/>
              </a:rPr>
              <a:t>	      RODITELJI</a:t>
            </a:r>
          </a:p>
        </p:txBody>
      </p:sp>
      <p:graphicFrame>
        <p:nvGraphicFramePr>
          <p:cNvPr id="4102" name="Object 2"/>
          <p:cNvGraphicFramePr>
            <a:graphicFrameLocks/>
          </p:cNvGraphicFramePr>
          <p:nvPr/>
        </p:nvGraphicFramePr>
        <p:xfrm>
          <a:off x="519113" y="5495925"/>
          <a:ext cx="81422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10" imgW="8143951" imgH="733349" progId="Excel.Sheet.8">
                  <p:embed/>
                </p:oleObj>
              </mc:Choice>
              <mc:Fallback>
                <p:oleObj name="Worksheet" r:id="rId10" imgW="8143951" imgH="73334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495925"/>
                        <a:ext cx="8142287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6DD">
            <a:alpha val="8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Razrednici</a:t>
            </a:r>
          </a:p>
        </p:txBody>
      </p:sp>
      <p:sp>
        <p:nvSpPr>
          <p:cNvPr id="9523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z="3600" dirty="0" smtClean="0"/>
          </a:p>
          <a:p>
            <a:pPr eaLnBrk="1" hangingPunct="1"/>
            <a:r>
              <a:rPr lang="hr-HR" sz="3600" dirty="0" smtClean="0"/>
              <a:t>Kako ih vide učenici, a kako roditelji?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Moj razrednik/razrednica – Razrednik/ca moga djeteta… stvarno brine za nas/svoje učenike</a:t>
            </a:r>
          </a:p>
        </p:txBody>
      </p:sp>
      <p:graphicFrame>
        <p:nvGraphicFramePr>
          <p:cNvPr id="9625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Moj razrednik/razrednica – Razrednik/ca moga djeteta… razumije nas/svoje učenike i zauzima se za nas/njih</a:t>
            </a:r>
          </a:p>
        </p:txBody>
      </p:sp>
      <p:graphicFrame>
        <p:nvGraphicFramePr>
          <p:cNvPr id="97283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Moj razrednik/razrednica – Razrednik/ca moga djeteta… često zove roditelje ako dijete ima problem</a:t>
            </a:r>
          </a:p>
        </p:txBody>
      </p:sp>
      <p:graphicFrame>
        <p:nvGraphicFramePr>
          <p:cNvPr id="98307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Moj razrednik/razrednica – Razrednik/ca moga djeteta… potiče nas/učenike na učenje i lijepo ponašanje</a:t>
            </a:r>
          </a:p>
        </p:txBody>
      </p:sp>
      <p:graphicFrame>
        <p:nvGraphicFramePr>
          <p:cNvPr id="99331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Moj razrednik/razrednica – Razrednik/ca moga djeteta… razgovara s drugim nastavnicima ako kažemo/kažu da imamo/imaju problem</a:t>
            </a:r>
          </a:p>
        </p:txBody>
      </p:sp>
      <p:graphicFrame>
        <p:nvGraphicFramePr>
          <p:cNvPr id="100355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6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Moj razrednik/razrednica – Razrednik/ca moga djeteta… pohvaljuje nas/učenike kad god to zaslužimo/zasluže</a:t>
            </a:r>
          </a:p>
        </p:txBody>
      </p:sp>
      <p:graphicFrame>
        <p:nvGraphicFramePr>
          <p:cNvPr id="10137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r:id="rId3" imgW="8230313" imgH="4523624" progId="Excel.Sheet.8">
                  <p:embed/>
                </p:oleObj>
              </mc:Choice>
              <mc:Fallback>
                <p:oleObj r:id="rId3" imgW="8230313" imgH="4523624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Razrednik/ca moga djeteta… organizira dovoljno roditeljskih sastanaka</a:t>
            </a:r>
          </a:p>
        </p:txBody>
      </p:sp>
      <p:graphicFrame>
        <p:nvGraphicFramePr>
          <p:cNvPr id="102403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58800" y="1701800"/>
          <a:ext cx="8026400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r:id="rId3" imgW="8023031" imgH="4322439" progId="Excel.Sheet.8">
                  <p:embed/>
                </p:oleObj>
              </mc:Choice>
              <mc:Fallback>
                <p:oleObj r:id="rId3" imgW="8023031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701800"/>
                        <a:ext cx="8026400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Razrednik/ca moga djeteta… ima informacije u vrijeme koje mi odgovara</a:t>
            </a:r>
          </a:p>
        </p:txBody>
      </p:sp>
      <p:graphicFrame>
        <p:nvGraphicFramePr>
          <p:cNvPr id="103427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58800" y="1701800"/>
          <a:ext cx="8026400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r:id="rId3" imgW="8023031" imgH="4322439" progId="Excel.Sheet.8">
                  <p:embed/>
                </p:oleObj>
              </mc:Choice>
              <mc:Fallback>
                <p:oleObj r:id="rId3" imgW="8023031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701800"/>
                        <a:ext cx="8026400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Razrednik/ca moga djeteta… spreman/spremna je dati informacije i izvan termina informacija</a:t>
            </a:r>
          </a:p>
        </p:txBody>
      </p:sp>
      <p:graphicFrame>
        <p:nvGraphicFramePr>
          <p:cNvPr id="104451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558800" y="1701800"/>
          <a:ext cx="8026400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r:id="rId3" imgW="8023031" imgH="4322439" progId="Excel.Sheet.8">
                  <p:embed/>
                </p:oleObj>
              </mc:Choice>
              <mc:Fallback>
                <p:oleObj r:id="rId3" imgW="8023031" imgH="4322439" progId="Excel.Shee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701800"/>
                        <a:ext cx="8026400" cy="432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1573</Words>
  <Application>Microsoft Office PowerPoint</Application>
  <PresentationFormat>Prikaz na zaslonu (4:3)</PresentationFormat>
  <Paragraphs>316</Paragraphs>
  <Slides>129</Slides>
  <Notes>62</Notes>
  <HiddenSlides>0</HiddenSlides>
  <MMClips>0</MMClips>
  <ScaleCrop>false</ScaleCrop>
  <HeadingPairs>
    <vt:vector size="8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129</vt:i4>
      </vt:variant>
    </vt:vector>
  </HeadingPairs>
  <TitlesOfParts>
    <vt:vector size="135" baseType="lpstr">
      <vt:lpstr>Arial</vt:lpstr>
      <vt:lpstr>Calibri</vt:lpstr>
      <vt:lpstr>Times New Roman</vt:lpstr>
      <vt:lpstr>Office tema</vt:lpstr>
      <vt:lpstr>Microsoft Excel 97-2003 Worksheet</vt:lpstr>
      <vt:lpstr>Worksheet</vt:lpstr>
      <vt:lpstr>Istraživanje o zadovoljstvu školom (učenici, roditelji, nastavnici, djelatnici, vanjski partneri)</vt:lpstr>
      <vt:lpstr>Cilj istraživanja</vt:lpstr>
      <vt:lpstr>Ispitanici</vt:lpstr>
      <vt:lpstr>Ispitanici - nastavnici </vt:lpstr>
      <vt:lpstr>Ispitanici - učenici</vt:lpstr>
      <vt:lpstr>Ispitanici - roditelji</vt:lpstr>
      <vt:lpstr>Nastava je dobro organizirana (početak, kraj, trajanje)</vt:lpstr>
      <vt:lpstr>Odgovara mi uvijek ista smjena</vt:lpstr>
      <vt:lpstr>Odgovara mi da mi je dijete uvijek u istoj smjeni</vt:lpstr>
      <vt:lpstr>Više bi mi odgovaralo da škola radi u jednoj smjeni</vt:lpstr>
      <vt:lpstr>Zadovoljan/na sam svojim rasporedom/djetetovim</vt:lpstr>
      <vt:lpstr>Održavanje čistoće i higijene je dobro</vt:lpstr>
      <vt:lpstr>Sanitarni čvorovi su čisti i dobro održavani</vt:lpstr>
      <vt:lpstr>Broj sanitarnih čvorova je dovoljan</vt:lpstr>
      <vt:lpstr>Administrativna služba dostupna je u svom radnom vremenu</vt:lpstr>
      <vt:lpstr>Pedagoška služba pomaže učenicima kojima je to potrebno</vt:lpstr>
      <vt:lpstr>Pedagoška služba pomaže nastavnicima kojima je to potrebno</vt:lpstr>
      <vt:lpstr>Pedagoška služba pomaže roditeljima kojima je to potrebno</vt:lpstr>
      <vt:lpstr>Pedagoška služba često organizira razne edukacije za učenike</vt:lpstr>
      <vt:lpstr>Pedagoška služba često organizira razne edukacije za nastavnike</vt:lpstr>
      <vt:lpstr>Pedagoška služba često organizira razna predavanja za roditelje</vt:lpstr>
      <vt:lpstr>U školi postoji velik broj izvannastavnih aktivnosti</vt:lpstr>
      <vt:lpstr>Vrijeme za izvannastavne aktivnosti  (1 sat tjedno) je dovoljno</vt:lpstr>
      <vt:lpstr>Učionice su suvremeno opremljene</vt:lpstr>
      <vt:lpstr>Sportska dvorana je sigurna i dobro opremljena</vt:lpstr>
      <vt:lpstr>Svlačionice su čiste, uredne, opremljene i sigurne</vt:lpstr>
      <vt:lpstr>Naša škola izgleda lijepo i moderno</vt:lpstr>
      <vt:lpstr>Učenici imaju gdje boraviti pod odmorima i dok čekaju prijevoz</vt:lpstr>
      <vt:lpstr>Učenici se na vrijeme obavještavaju o događanjima, promjenama, sastancima</vt:lpstr>
      <vt:lpstr>Nastavnici se na vrijeme obavještavaju o događanjima, promjenama, sastancima</vt:lpstr>
      <vt:lpstr>Način obavještavanja učenika je dobar</vt:lpstr>
      <vt:lpstr>Način obavještavanja nastavnika je dobar</vt:lpstr>
      <vt:lpstr>Učenici i sami paze na red i čuvaju imovinu škole</vt:lpstr>
      <vt:lpstr>Nastavnici i sami paze na red i imovinu škole</vt:lpstr>
      <vt:lpstr>Ima dovoljno koševa za otpatke po hodnicima i učionicama</vt:lpstr>
      <vt:lpstr>Ravnatelj je dostupan svim učenicima</vt:lpstr>
      <vt:lpstr>Ravnatelj je dostupan svim nastavnicima</vt:lpstr>
      <vt:lpstr>Ravnatelj je dostupan svim roditeljima</vt:lpstr>
      <vt:lpstr>Okoliš škole se redovito održava</vt:lpstr>
      <vt:lpstr>Učenici znaju što se događa i dogovara na sastancima Vijeća učenika</vt:lpstr>
      <vt:lpstr>Nastavnici znaju što se događa i dogovara na sastancima Nastavničkog vijeća</vt:lpstr>
      <vt:lpstr>Roditelji znaju što se događa i dogovara na sastancima Vijeća roditelja</vt:lpstr>
      <vt:lpstr>Knjižnica je uvijek dostupna učenicima u svom radnom vremenu</vt:lpstr>
      <vt:lpstr>Knjižnica je uvijek dostupna nastavnicima u svom radnom vremenu</vt:lpstr>
      <vt:lpstr>Knjižnica ne služi samo radi posudbe i vraćanja knjiga</vt:lpstr>
      <vt:lpstr>Pedagoške mjere u školi su realne i daju se učenicima koji su ih zaslužili</vt:lpstr>
      <vt:lpstr>Pohvale i nagrade učenicima koji su ih zaslužili su javne i česte</vt:lpstr>
      <vt:lpstr>Svi učenici su upoznati sa Statutom škole i Pravilnikom o kućnom redu</vt:lpstr>
      <vt:lpstr>Svi nastavnici su upoznati sa Statutom škole i Pravilnikom o kućnom redu</vt:lpstr>
      <vt:lpstr>Svi roditelji su upoznati sa Statutom škole i Pravilnikom o kućnom redu</vt:lpstr>
      <vt:lpstr>Svi učenici znaju za Deklaraciju o pravima srednjoškolaca</vt:lpstr>
      <vt:lpstr>Učenici znaju za Etički kodeks učenika škole</vt:lpstr>
      <vt:lpstr>Nastavnici znaju za etički kodeks djelatnika škole</vt:lpstr>
      <vt:lpstr>Stručna praksa je dobro organizirana i u školi i izvan škole</vt:lpstr>
      <vt:lpstr>U školi ima slučajeva nasilja</vt:lpstr>
      <vt:lpstr>Slučajevi nasilja se uspješno rješavaju</vt:lpstr>
      <vt:lpstr>U učionicama su potrebne vješalice</vt:lpstr>
      <vt:lpstr>U hodnicima trebaju ormarići za učeničke stvari</vt:lpstr>
      <vt:lpstr>Nastavnici ponekad jedu i piju na satu</vt:lpstr>
      <vt:lpstr>Učenici piju ili jedu pod satom</vt:lpstr>
      <vt:lpstr>Učenici puše ispred škole</vt:lpstr>
      <vt:lpstr>Nastavnici puše ispred škole</vt:lpstr>
      <vt:lpstr>Učenici koriste mobitele i MP3 na satu</vt:lpstr>
      <vt:lpstr>Nastavnici koriste mobitele na satu</vt:lpstr>
      <vt:lpstr>Učenici dolaze na nastavu u alkoholiziranom stanju</vt:lpstr>
      <vt:lpstr>Neki nastavnici ponekad djeluju alkoholizirano</vt:lpstr>
      <vt:lpstr>Ima učenika koji ne održavaju osobnu higijenu</vt:lpstr>
      <vt:lpstr>Ima nastavnika koji ne održavaju osobnu higijenu</vt:lpstr>
      <vt:lpstr>Propusti i greške….</vt:lpstr>
      <vt:lpstr>O radu nastavnika – vlastita procjena, procjena učenika, procjena roditelja</vt:lpstr>
      <vt:lpstr>Dobro poznajem (poznaju) svoju struku (predmet)</vt:lpstr>
      <vt:lpstr>Dobro objašnjavam (objašnjavaju) gradivo</vt:lpstr>
      <vt:lpstr>Kada učenicima nešto nije jasno i to kažu, rado ponovno objasnim (objasne)</vt:lpstr>
      <vt:lpstr>Često koristim (koriste) mobitel na satu </vt:lpstr>
      <vt:lpstr>Javno govorim (govore) ocjene i obrazlažem (obrazlažu) ih</vt:lpstr>
      <vt:lpstr>Ocjenjujem (ocjenjuju) najčešće pravedno</vt:lpstr>
      <vt:lpstr>Često kasnim (kasne) na nastavu</vt:lpstr>
      <vt:lpstr>Odnosim se (odnose se) prema učenicima s poštovanjem</vt:lpstr>
      <vt:lpstr>Znam (znaju) uspostaviti disciplinu</vt:lpstr>
      <vt:lpstr>Često pitam (pitaju) učenike o procjeni svoje nastave (pismeno i anonimno)</vt:lpstr>
      <vt:lpstr>Koristim (koriste) različite metode rada (grupni rad, rad u paru, igre uloga..)</vt:lpstr>
      <vt:lpstr>Puno sadržaja diktiram (diktiraju) ili očekujem (očekuju) da djeca prepisuju  s folije ili računala</vt:lpstr>
      <vt:lpstr>Imam (imaju) jasna pravila rada i kažem (kažu) ih djeci na početku godine</vt:lpstr>
      <vt:lpstr>Često dajem (daju) podrugljive primjedbe na račun učenika</vt:lpstr>
      <vt:lpstr>Često na satu govorim (govore) o svojim problemima ili stvarima koje nemaju veze s nastavom</vt:lpstr>
      <vt:lpstr>Potičem (potiču) učenike na učenje i postizanje boljeg uspjeha</vt:lpstr>
      <vt:lpstr>Dajem (daju) dobar primjer učenicima (izgled, urednost, lijepo ponašanje)</vt:lpstr>
      <vt:lpstr>Znam (znaju) ponekad negativno govoriti o svojim kolegicama i kolegama </vt:lpstr>
      <vt:lpstr>Uvijek sam dostupan učenicima kada me trebaju/nastavnici koji mi predaju/predaju mom djetetu uvijek su mi dostupni kada ih trebam</vt:lpstr>
      <vt:lpstr>Razrednici</vt:lpstr>
      <vt:lpstr>Moj razrednik/razrednica – Razrednik/ca moga djeteta… stvarno brine za nas/svoje učenike</vt:lpstr>
      <vt:lpstr>Moj razrednik/razrednica – Razrednik/ca moga djeteta… razumije nas/svoje učenike i zauzima se za nas/njih</vt:lpstr>
      <vt:lpstr>Moj razrednik/razrednica – Razrednik/ca moga djeteta… često zove roditelje ako dijete ima problem</vt:lpstr>
      <vt:lpstr>Moj razrednik/razrednica – Razrednik/ca moga djeteta… potiče nas/učenike na učenje i lijepo ponašanje</vt:lpstr>
      <vt:lpstr>Moj razrednik/razrednica – Razrednik/ca moga djeteta… razgovara s drugim nastavnicima ako kažemo/kažu da imamo/imaju problem</vt:lpstr>
      <vt:lpstr>Moj razrednik/razrednica – Razrednik/ca moga djeteta… pohvaljuje nas/učenike kad god to zaslužimo/zasluže</vt:lpstr>
      <vt:lpstr>Razrednik/ca moga djeteta… organizira dovoljno roditeljskih sastanaka</vt:lpstr>
      <vt:lpstr>Razrednik/ca moga djeteta… ima informacije u vrijeme koje mi odgovara</vt:lpstr>
      <vt:lpstr>Razrednik/ca moga djeteta… spreman/spremna je dati informacije i izvan termina informacija</vt:lpstr>
      <vt:lpstr>Kako je ocijenjena stručna služba od strane učenika i roditelja…</vt:lpstr>
      <vt:lpstr>Znam tko je u našoj školi…</vt:lpstr>
      <vt:lpstr>Da mi treba savjet ili pomoć, obratio/la bih se…</vt:lpstr>
      <vt:lpstr>Razumije učenike i zastupa njihove interese…</vt:lpstr>
      <vt:lpstr>Bilo bi me strah obratiti se…</vt:lpstr>
      <vt:lpstr>Mislim da dobro obavlja svoj posao…</vt:lpstr>
      <vt:lpstr>Kako nastavnici procjenjuju stručnu službu?</vt:lpstr>
      <vt:lpstr>Da mi treba savjet ili pomoć u vezi učenika obratio/la bih se…</vt:lpstr>
      <vt:lpstr>Da mi treba savjet ili pomoć u vezi nastave obratio/la bih se…</vt:lpstr>
      <vt:lpstr>Razumije učenike i zastupa njihove interese…</vt:lpstr>
      <vt:lpstr>Razumije nastavnike i zastupa njihove interese…</vt:lpstr>
      <vt:lpstr>Mislim da donosi dobre odluke u vezi škole i organizacije nastave i vannastavnih aktivnosti…</vt:lpstr>
      <vt:lpstr>Mislim da dobro obavlja svoj posao…</vt:lpstr>
      <vt:lpstr>PowerPoint prezentacija</vt:lpstr>
      <vt:lpstr>Zadovoljan/na sam organizacijom radnog vremena nenastavnog osoblja</vt:lpstr>
      <vt:lpstr>Administrativna služba dostupna je u svom radnom vremenu</vt:lpstr>
      <vt:lpstr>Djelatnici tajništva dostupni su u svom radnom vremenu</vt:lpstr>
      <vt:lpstr>Djelatnici računovodstva dostupni su u svom radnom vremenu</vt:lpstr>
      <vt:lpstr>Tehničko osoblje (domari, spremačice) dostupno je u svom radnom vremenu</vt:lpstr>
      <vt:lpstr>Poznato mi je radno vrijeme tehničkog osoblja</vt:lpstr>
      <vt:lpstr>Zadovoljan/na sam suradnjom s nastavnim osobljem</vt:lpstr>
      <vt:lpstr>Zadovoljan/na sam suradnjom s ravnateljem</vt:lpstr>
      <vt:lpstr>Zadovoljan/na sam uvjetima u kojima radim</vt:lpstr>
      <vt:lpstr>Sve informacije o promjeni radnog vremena ili izvanrednim događajima u školi dobivam na vrijeme</vt:lpstr>
      <vt:lpstr>Osjećam da se moj posao cijeni</vt:lpstr>
      <vt:lpstr>Opća ocjena škole - učenici</vt:lpstr>
      <vt:lpstr>Opća ocjena škole - roditelji</vt:lpstr>
      <vt:lpstr>Opća ocjena škole - nastavnici</vt:lpstr>
      <vt:lpstr>Opća ocjena škole – nenastavno osoblje</vt:lpstr>
      <vt:lpstr>Opća ocjena - svi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o zadovoljstvu školom (učenici, roditelji, nastavnici, djelatnici, vanjski partneri)</dc:title>
  <dc:creator>TANJA</dc:creator>
  <cp:lastModifiedBy>PROFESOR</cp:lastModifiedBy>
  <cp:revision>149</cp:revision>
  <dcterms:created xsi:type="dcterms:W3CDTF">2011-01-03T18:27:28Z</dcterms:created>
  <dcterms:modified xsi:type="dcterms:W3CDTF">2020-01-28T09:00:24Z</dcterms:modified>
</cp:coreProperties>
</file>